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75"/>
  </p:notesMasterIdLst>
  <p:handoutMasterIdLst>
    <p:handoutMasterId r:id="rId76"/>
  </p:handoutMasterIdLst>
  <p:sldIdLst>
    <p:sldId id="261" r:id="rId2"/>
    <p:sldId id="321" r:id="rId3"/>
    <p:sldId id="291" r:id="rId4"/>
    <p:sldId id="268" r:id="rId5"/>
    <p:sldId id="347" r:id="rId6"/>
    <p:sldId id="303" r:id="rId7"/>
    <p:sldId id="269" r:id="rId8"/>
    <p:sldId id="306" r:id="rId9"/>
    <p:sldId id="290" r:id="rId10"/>
    <p:sldId id="292" r:id="rId11"/>
    <p:sldId id="293" r:id="rId12"/>
    <p:sldId id="294" r:id="rId13"/>
    <p:sldId id="302" r:id="rId14"/>
    <p:sldId id="272" r:id="rId15"/>
    <p:sldId id="297" r:id="rId16"/>
    <p:sldId id="376" r:id="rId17"/>
    <p:sldId id="308" r:id="rId18"/>
    <p:sldId id="377" r:id="rId19"/>
    <p:sldId id="273" r:id="rId20"/>
    <p:sldId id="310" r:id="rId21"/>
    <p:sldId id="355" r:id="rId22"/>
    <p:sldId id="357" r:id="rId23"/>
    <p:sldId id="358" r:id="rId24"/>
    <p:sldId id="301" r:id="rId25"/>
    <p:sldId id="320" r:id="rId26"/>
    <p:sldId id="366" r:id="rId27"/>
    <p:sldId id="314" r:id="rId28"/>
    <p:sldId id="375" r:id="rId29"/>
    <p:sldId id="360" r:id="rId30"/>
    <p:sldId id="361" r:id="rId31"/>
    <p:sldId id="362" r:id="rId32"/>
    <p:sldId id="363" r:id="rId33"/>
    <p:sldId id="364" r:id="rId34"/>
    <p:sldId id="365" r:id="rId35"/>
    <p:sldId id="312" r:id="rId36"/>
    <p:sldId id="371" r:id="rId37"/>
    <p:sldId id="372" r:id="rId38"/>
    <p:sldId id="373" r:id="rId39"/>
    <p:sldId id="374" r:id="rId40"/>
    <p:sldId id="367" r:id="rId41"/>
    <p:sldId id="368" r:id="rId42"/>
    <p:sldId id="369" r:id="rId43"/>
    <p:sldId id="370" r:id="rId44"/>
    <p:sldId id="315" r:id="rId45"/>
    <p:sldId id="316" r:id="rId46"/>
    <p:sldId id="325" r:id="rId47"/>
    <p:sldId id="379" r:id="rId48"/>
    <p:sldId id="326" r:id="rId49"/>
    <p:sldId id="328" r:id="rId50"/>
    <p:sldId id="332" r:id="rId51"/>
    <p:sldId id="336" r:id="rId52"/>
    <p:sldId id="338" r:id="rId53"/>
    <p:sldId id="333" r:id="rId54"/>
    <p:sldId id="339" r:id="rId55"/>
    <p:sldId id="331" r:id="rId56"/>
    <p:sldId id="378" r:id="rId57"/>
    <p:sldId id="341" r:id="rId58"/>
    <p:sldId id="342" r:id="rId59"/>
    <p:sldId id="343" r:id="rId60"/>
    <p:sldId id="344" r:id="rId61"/>
    <p:sldId id="345" r:id="rId62"/>
    <p:sldId id="346" r:id="rId63"/>
    <p:sldId id="354" r:id="rId64"/>
    <p:sldId id="319" r:id="rId65"/>
    <p:sldId id="334" r:id="rId66"/>
    <p:sldId id="324" r:id="rId67"/>
    <p:sldId id="323" r:id="rId68"/>
    <p:sldId id="352" r:id="rId69"/>
    <p:sldId id="351" r:id="rId70"/>
    <p:sldId id="322" r:id="rId71"/>
    <p:sldId id="348" r:id="rId72"/>
    <p:sldId id="349" r:id="rId73"/>
    <p:sldId id="286" r:id="rId74"/>
  </p:sldIdLst>
  <p:sldSz cx="9906000" cy="6858000" type="A4"/>
  <p:notesSz cx="7099300" cy="10234613"/>
  <p:defaultTextStyle>
    <a:defPPr>
      <a:defRPr lang="fi-FI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66FF66"/>
    <a:srgbClr val="FF3300"/>
    <a:srgbClr val="000000"/>
    <a:srgbClr val="0066CC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559" autoAdjust="0"/>
    <p:restoredTop sz="92007" autoAdjust="0"/>
  </p:normalViewPr>
  <p:slideViewPr>
    <p:cSldViewPr>
      <p:cViewPr>
        <p:scale>
          <a:sx n="62" d="100"/>
          <a:sy n="62" d="100"/>
        </p:scale>
        <p:origin x="-931" y="-14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85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73.emf"/><Relationship Id="rId1" Type="http://schemas.openxmlformats.org/officeDocument/2006/relationships/image" Target="../media/image72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75.emf"/><Relationship Id="rId1" Type="http://schemas.openxmlformats.org/officeDocument/2006/relationships/image" Target="../media/image74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77.emf"/><Relationship Id="rId1" Type="http://schemas.openxmlformats.org/officeDocument/2006/relationships/image" Target="../media/image76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79.emf"/><Relationship Id="rId1" Type="http://schemas.openxmlformats.org/officeDocument/2006/relationships/image" Target="../media/image78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81.emf"/><Relationship Id="rId1" Type="http://schemas.openxmlformats.org/officeDocument/2006/relationships/image" Target="../media/image80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83.emf"/><Relationship Id="rId1" Type="http://schemas.openxmlformats.org/officeDocument/2006/relationships/image" Target="../media/image8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8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148B0168-C6B8-44A8-8556-526DA6913A10}" type="datetimeFigureOut">
              <a:rPr lang="fi-FI" smtClean="0"/>
              <a:t>14.9.2017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5560356E-200B-4060-AE5F-B01D7A1792F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700311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363" cy="51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937" y="0"/>
            <a:ext cx="3076363" cy="51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79463" y="768350"/>
            <a:ext cx="554037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574" y="4861441"/>
            <a:ext cx="5206153" cy="4605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 noProof="0"/>
              <a:t>Click to edit Master text styles</a:t>
            </a:r>
          </a:p>
          <a:p>
            <a:pPr lvl="1"/>
            <a:r>
              <a:rPr lang="fi-FI" altLang="fi-FI" noProof="0"/>
              <a:t>Second level</a:t>
            </a:r>
          </a:p>
          <a:p>
            <a:pPr lvl="2"/>
            <a:r>
              <a:rPr lang="fi-FI" altLang="fi-FI" noProof="0"/>
              <a:t>Third level</a:t>
            </a:r>
          </a:p>
          <a:p>
            <a:pPr lvl="3"/>
            <a:r>
              <a:rPr lang="fi-FI" altLang="fi-FI" noProof="0"/>
              <a:t>Fourth level</a:t>
            </a:r>
          </a:p>
          <a:p>
            <a:pPr lvl="4"/>
            <a:r>
              <a:rPr lang="fi-FI" altLang="fi-FI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2882"/>
            <a:ext cx="3076363" cy="51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937" y="9722882"/>
            <a:ext cx="3076363" cy="51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3EDC29B0-2104-41E3-8A43-6A92B96A623B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2428340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804763" indent="-309524"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238098" indent="-247620"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733337" indent="-247620"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228576" indent="-247620"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fld id="{28C82202-6A69-44AF-A7D6-A8AAFEF56611}" type="slidenum">
              <a:rPr lang="fi-FI" altLang="fi-FI" sz="1300"/>
              <a:pPr/>
              <a:t>1</a:t>
            </a:fld>
            <a:endParaRPr lang="fi-FI" altLang="fi-FI" sz="130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8812315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804763" indent="-309524"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238098" indent="-247620"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733337" indent="-247620"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228576" indent="-247620"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fld id="{9DD74369-9A8C-4A52-8EBC-26D3D3E0E82C}" type="slidenum">
              <a:rPr lang="fi-FI" altLang="fi-FI" sz="1300"/>
              <a:pPr/>
              <a:t>3</a:t>
            </a:fld>
            <a:endParaRPr lang="fi-FI" altLang="fi-FI" sz="130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i-FI" altLang="fi-FI" dirty="0"/>
          </a:p>
        </p:txBody>
      </p:sp>
    </p:spTree>
    <p:extLst>
      <p:ext uri="{BB962C8B-B14F-4D97-AF65-F5344CB8AC3E}">
        <p14:creationId xmlns:p14="http://schemas.microsoft.com/office/powerpoint/2010/main" val="26819112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DC29B0-2104-41E3-8A43-6A92B96A623B}" type="slidenum">
              <a:rPr lang="fi-FI" altLang="fi-FI" smtClean="0"/>
              <a:pPr>
                <a:defRPr/>
              </a:pPr>
              <a:t>4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6069502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DC29B0-2104-41E3-8A43-6A92B96A623B}" type="slidenum">
              <a:rPr lang="fi-FI" altLang="fi-FI" smtClean="0"/>
              <a:pPr>
                <a:defRPr/>
              </a:pPr>
              <a:t>10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0822802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DC29B0-2104-41E3-8A43-6A92B96A623B}" type="slidenum">
              <a:rPr lang="fi-FI" altLang="fi-FI" smtClean="0"/>
              <a:pPr>
                <a:defRPr/>
              </a:pPr>
              <a:t>14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9821188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DC29B0-2104-41E3-8A43-6A92B96A623B}" type="slidenum">
              <a:rPr lang="fi-FI" altLang="fi-FI" smtClean="0"/>
              <a:pPr>
                <a:defRPr/>
              </a:pPr>
              <a:t>24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0854987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DC29B0-2104-41E3-8A43-6A92B96A623B}" type="slidenum">
              <a:rPr lang="fi-FI" altLang="fi-FI" smtClean="0"/>
              <a:pPr>
                <a:defRPr/>
              </a:pPr>
              <a:t>44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8773558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SJL_SUOMI_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388" y="855663"/>
            <a:ext cx="4433887" cy="367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SJL_siniviiva_85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13" y="5730875"/>
            <a:ext cx="9145587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4495800"/>
            <a:ext cx="8382000" cy="609600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fi-FI" altLang="fi-FI" noProof="0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84313" y="5105400"/>
            <a:ext cx="6934200" cy="381000"/>
          </a:xfrm>
        </p:spPr>
        <p:txBody>
          <a:bodyPr/>
          <a:lstStyle>
            <a:lvl1pPr marL="0" indent="0" algn="ctr">
              <a:buFontTx/>
              <a:buNone/>
              <a:defRPr sz="1400"/>
            </a:lvl1pPr>
          </a:lstStyle>
          <a:p>
            <a:pPr lvl="0"/>
            <a:r>
              <a:rPr lang="fi-FI" altLang="fi-FI" noProof="0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D4953F-A752-4755-8FBF-2591ECC3B2C6}" type="datetime1">
              <a:rPr lang="fi-FI" altLang="fi-FI" smtClean="0"/>
              <a:t>14.9.2017</a:t>
            </a:fld>
            <a:endParaRPr lang="fi-FI" altLang="fi-FI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altLang="fi-FI"/>
              <a:t>Suomen Jääkiekkoliitto / RK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7261C7-3645-4DAA-852D-2E2AB434B1D3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88060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80C565-FAC4-47D1-9E38-EE69426BBA9A}" type="datetime1">
              <a:rPr lang="fi-FI" altLang="fi-FI" smtClean="0"/>
              <a:t>14.9.2017</a:t>
            </a:fld>
            <a:endParaRPr lang="fi-FI" altLang="fi-FI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altLang="fi-FI"/>
              <a:t>Suomen Jääkiekkoliitto / RK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49D3A9-62B3-4C2A-823D-996D3F435EC2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847465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7058025" y="328613"/>
            <a:ext cx="2105025" cy="5386387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742950" y="328613"/>
            <a:ext cx="6162675" cy="5386387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7F0395-A899-43B6-928B-6AC4CC6B80E2}" type="datetime1">
              <a:rPr lang="fi-FI" altLang="fi-FI" smtClean="0"/>
              <a:t>14.9.2017</a:t>
            </a:fld>
            <a:endParaRPr lang="fi-FI" altLang="fi-FI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altLang="fi-FI"/>
              <a:t>Suomen Jääkiekkoliitto / RK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AE50EF-A06B-41BA-A995-F9B720D6EAFB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948439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E61F1F-6506-4D93-ACBF-5B9B401EBC4E}" type="datetime1">
              <a:rPr lang="fi-FI" altLang="fi-FI" smtClean="0"/>
              <a:t>14.9.2017</a:t>
            </a:fld>
            <a:endParaRPr lang="fi-FI" altLang="fi-FI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altLang="fi-FI"/>
              <a:t>Suomen Jääkiekkoliitto / RK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A1B22D-A067-4939-BA7D-12D8D4F8B8B0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506090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086F55-F1B2-4DA1-8C35-5384CA234901}" type="datetime1">
              <a:rPr lang="fi-FI" altLang="fi-FI" smtClean="0"/>
              <a:t>14.9.2017</a:t>
            </a:fld>
            <a:endParaRPr lang="fi-FI" altLang="fi-FI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altLang="fi-FI"/>
              <a:t>Suomen Jääkiekkoliitto / RK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D26135-2EB6-4F93-AD78-6BDBCA9E5251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790794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742950" y="1600200"/>
            <a:ext cx="41338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1338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B68E5A-3F13-41A4-A181-DA7774C1A7CC}" type="datetime1">
              <a:rPr lang="fi-FI" altLang="fi-FI" smtClean="0"/>
              <a:t>14.9.2017</a:t>
            </a:fld>
            <a:endParaRPr lang="fi-FI" altLang="fi-FI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altLang="fi-FI"/>
              <a:t>Suomen Jääkiekkoliitto / RK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A7A715-3DD7-44E5-B219-946F68B18C3F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734372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22452A-2D9D-490A-8DD9-8104B21D0A80}" type="datetime1">
              <a:rPr lang="fi-FI" altLang="fi-FI" smtClean="0"/>
              <a:t>14.9.2017</a:t>
            </a:fld>
            <a:endParaRPr lang="fi-FI" altLang="fi-FI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altLang="fi-FI"/>
              <a:t>Suomen Jääkiekkoliitto / RK</a:t>
            </a:r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7D825F-BBD3-483B-B9F5-C396CD58BF1C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073828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DB30C6-61EA-4A20-A3A0-8DAA17D9E8B2}" type="datetime1">
              <a:rPr lang="fi-FI" altLang="fi-FI" smtClean="0"/>
              <a:t>14.9.2017</a:t>
            </a:fld>
            <a:endParaRPr lang="fi-FI" altLang="fi-FI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altLang="fi-FI"/>
              <a:t>Suomen Jääkiekkoliitto / RK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418EA0-DD33-4E23-AFAF-C2918E664561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172627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ACFAEB-05F2-40BB-8704-43DC784BDBC9}" type="datetime1">
              <a:rPr lang="fi-FI" altLang="fi-FI" smtClean="0"/>
              <a:t>14.9.2017</a:t>
            </a:fld>
            <a:endParaRPr lang="fi-FI" altLang="fi-FI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altLang="fi-FI"/>
              <a:t>Suomen Jääkiekkoliitto / RK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A53CFE-1B4B-4872-A9C6-D0D878DF34D0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182616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EE508-A80E-4B53-8E81-3231C236424D}" type="datetime1">
              <a:rPr lang="fi-FI" altLang="fi-FI" smtClean="0"/>
              <a:t>14.9.2017</a:t>
            </a:fld>
            <a:endParaRPr lang="fi-FI" altLang="fi-FI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altLang="fi-FI"/>
              <a:t>Suomen Jääkiekkoliitto / RK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21E5B3-21C9-45B1-9BE8-86C929356930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048584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EC589B-0DDA-4289-B0A5-560963BEE90F}" type="datetime1">
              <a:rPr lang="fi-FI" altLang="fi-FI" smtClean="0"/>
              <a:t>14.9.2017</a:t>
            </a:fld>
            <a:endParaRPr lang="fi-FI" altLang="fi-FI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altLang="fi-FI"/>
              <a:t>Suomen Jääkiekkoliitto / RK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F982B5-3EFD-46AA-837C-C06B7101AE4C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919669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42950" y="328613"/>
            <a:ext cx="76390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2950" y="1600200"/>
            <a:ext cx="84201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Click to edit Master text styles</a:t>
            </a:r>
          </a:p>
          <a:p>
            <a:pPr lvl="1"/>
            <a:r>
              <a:rPr lang="fi-FI" altLang="fi-FI"/>
              <a:t>Second level</a:t>
            </a:r>
          </a:p>
          <a:p>
            <a:pPr lvl="2"/>
            <a:r>
              <a:rPr lang="fi-FI" altLang="fi-FI"/>
              <a:t>Third level</a:t>
            </a:r>
          </a:p>
          <a:p>
            <a:pPr lvl="3"/>
            <a:r>
              <a:rPr lang="fi-FI" altLang="fi-FI"/>
              <a:t>Fourth level</a:t>
            </a:r>
          </a:p>
          <a:p>
            <a:pPr lvl="4"/>
            <a:r>
              <a:rPr lang="fi-FI" altLang="fi-FI"/>
              <a:t>Fifth level</a:t>
            </a:r>
          </a:p>
        </p:txBody>
      </p:sp>
      <p:pic>
        <p:nvPicPr>
          <p:cNvPr id="1028" name="Picture 7" descr="SJL_siniviiva_8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13" y="5730875"/>
            <a:ext cx="9145587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8" descr="SJL_SUOMI_logo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9463" y="317500"/>
            <a:ext cx="1201737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0" y="6248400"/>
            <a:ext cx="205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66CC"/>
                </a:solidFill>
              </a:defRPr>
            </a:lvl1pPr>
          </a:lstStyle>
          <a:p>
            <a:pPr>
              <a:defRPr/>
            </a:pPr>
            <a:fld id="{EE62629A-8707-41B1-8625-E095339E43D4}" type="datetime1">
              <a:rPr lang="fi-FI" altLang="fi-FI" smtClean="0"/>
              <a:t>14.9.2017</a:t>
            </a:fld>
            <a:endParaRPr lang="fi-FI" altLang="fi-FI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304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0066CC"/>
                </a:solidFill>
              </a:defRPr>
            </a:lvl1pPr>
          </a:lstStyle>
          <a:p>
            <a:pPr>
              <a:defRPr/>
            </a:pPr>
            <a:r>
              <a:rPr lang="fi-FI" altLang="fi-FI"/>
              <a:t>Suomen Jääkiekkoliitto / RK</a:t>
            </a:r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248400"/>
            <a:ext cx="205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0066CC"/>
                </a:solidFill>
              </a:defRPr>
            </a:lvl1pPr>
          </a:lstStyle>
          <a:p>
            <a:pPr>
              <a:defRPr/>
            </a:pPr>
            <a:fld id="{532E512C-33A6-4F5D-B2DA-F10FFE24B02A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ＭＳ Ｐゴシック" pitchFamily="8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ＭＳ Ｐゴシック" pitchFamily="8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ＭＳ Ｐゴシック" pitchFamily="8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ＭＳ Ｐゴシック" pitchFamily="8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ＭＳ Ｐゴシック" pitchFamily="8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ＭＳ Ｐゴシック" pitchFamily="8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ＭＳ Ｐゴシック" pitchFamily="8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ＭＳ Ｐゴシック" pitchFamily="8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9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4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zilla.org/fi/firefox/fx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1.emf"/><Relationship Id="rId4" Type="http://schemas.openxmlformats.org/officeDocument/2006/relationships/package" Target="../embeddings/Microsoft_Excel_Worksheet1.xlsx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emf"/><Relationship Id="rId3" Type="http://schemas.openxmlformats.org/officeDocument/2006/relationships/oleObject" Target="../embeddings/oleObject3.bin"/><Relationship Id="rId7" Type="http://schemas.openxmlformats.org/officeDocument/2006/relationships/package" Target="../embeddings/Microsoft_Excel_Worksheet3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72.emf"/><Relationship Id="rId4" Type="http://schemas.openxmlformats.org/officeDocument/2006/relationships/package" Target="../embeddings/Microsoft_Excel_Worksheet2.xlsx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emf"/><Relationship Id="rId3" Type="http://schemas.openxmlformats.org/officeDocument/2006/relationships/oleObject" Target="../embeddings/oleObject5.bin"/><Relationship Id="rId7" Type="http://schemas.openxmlformats.org/officeDocument/2006/relationships/package" Target="../embeddings/Microsoft_Excel_Worksheet5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74.emf"/><Relationship Id="rId4" Type="http://schemas.openxmlformats.org/officeDocument/2006/relationships/package" Target="../embeddings/Microsoft_Excel_Worksheet4.xlsx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emf"/><Relationship Id="rId3" Type="http://schemas.openxmlformats.org/officeDocument/2006/relationships/oleObject" Target="../embeddings/oleObject7.bin"/><Relationship Id="rId7" Type="http://schemas.openxmlformats.org/officeDocument/2006/relationships/package" Target="../embeddings/Microsoft_Excel_Worksheet7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76.emf"/><Relationship Id="rId4" Type="http://schemas.openxmlformats.org/officeDocument/2006/relationships/package" Target="../embeddings/Microsoft_Excel_Worksheet6.xlsx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emf"/><Relationship Id="rId3" Type="http://schemas.openxmlformats.org/officeDocument/2006/relationships/oleObject" Target="../embeddings/oleObject9.bin"/><Relationship Id="rId7" Type="http://schemas.openxmlformats.org/officeDocument/2006/relationships/package" Target="../embeddings/Microsoft_Excel_Worksheet9.xlsx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78.emf"/><Relationship Id="rId4" Type="http://schemas.openxmlformats.org/officeDocument/2006/relationships/package" Target="../embeddings/Microsoft_Excel_Worksheet8.xlsx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emf"/><Relationship Id="rId3" Type="http://schemas.openxmlformats.org/officeDocument/2006/relationships/oleObject" Target="../embeddings/oleObject11.bin"/><Relationship Id="rId7" Type="http://schemas.openxmlformats.org/officeDocument/2006/relationships/package" Target="../embeddings/Microsoft_Excel_Worksheet11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80.emf"/><Relationship Id="rId4" Type="http://schemas.openxmlformats.org/officeDocument/2006/relationships/package" Target="../embeddings/Microsoft_Excel_Worksheet10.xlsx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emf"/><Relationship Id="rId3" Type="http://schemas.openxmlformats.org/officeDocument/2006/relationships/oleObject" Target="../embeddings/oleObject13.bin"/><Relationship Id="rId7" Type="http://schemas.openxmlformats.org/officeDocument/2006/relationships/package" Target="../embeddings/Microsoft_Excel_Worksheet13.xls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82.emf"/><Relationship Id="rId4" Type="http://schemas.openxmlformats.org/officeDocument/2006/relationships/package" Target="../embeddings/Microsoft_Excel_Worksheet12.xlsx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ava.com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84.emf"/><Relationship Id="rId4" Type="http://schemas.openxmlformats.org/officeDocument/2006/relationships/package" Target="../embeddings/Microsoft_Excel_Worksheet14.xlsx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85.emf"/><Relationship Id="rId4" Type="http://schemas.openxmlformats.org/officeDocument/2006/relationships/package" Target="../embeddings/Microsoft_Excel_Worksheet15.xlsx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86.emf"/><Relationship Id="rId4" Type="http://schemas.openxmlformats.org/officeDocument/2006/relationships/package" Target="../embeddings/Microsoft_Excel_Worksheet16.xlsx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D1FC2E6-5FAE-4EFF-8B34-420062F89F1E}" type="datetime1">
              <a:rPr lang="fi-FI" altLang="fi-FI" sz="1000" smtClean="0">
                <a:solidFill>
                  <a:srgbClr val="0066CC"/>
                </a:solidFill>
              </a:rPr>
              <a:t>14.9.2017</a:t>
            </a:fld>
            <a:endParaRPr lang="fi-FI" altLang="fi-FI" sz="1000" dirty="0">
              <a:solidFill>
                <a:srgbClr val="0066CC"/>
              </a:solidFill>
            </a:endParaRPr>
          </a:p>
        </p:txBody>
      </p:sp>
      <p:sp>
        <p:nvSpPr>
          <p:cNvPr id="3075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i-FI" altLang="fi-FI" sz="1000" dirty="0">
                <a:solidFill>
                  <a:srgbClr val="0066CC"/>
                </a:solidFill>
              </a:rPr>
              <a:t>Suomen Jääkiekkoliitto / AR</a:t>
            </a:r>
          </a:p>
        </p:txBody>
      </p:sp>
      <p:sp>
        <p:nvSpPr>
          <p:cNvPr id="307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1F66B9D-CB43-4719-A9AC-9B9EDB6FCC42}" type="slidenum">
              <a:rPr lang="fi-FI" altLang="fi-FI" sz="1000" smtClean="0">
                <a:solidFill>
                  <a:srgbClr val="0066CC"/>
                </a:solidFill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fi-FI" altLang="fi-FI" sz="1000">
              <a:solidFill>
                <a:srgbClr val="0066CC"/>
              </a:solidFill>
            </a:endParaRPr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fi-FI" altLang="fi-FI" dirty="0">
                <a:solidFill>
                  <a:schemeClr val="tx1"/>
                </a:solidFill>
              </a:rPr>
              <a:t>Tilastointi- ja tulospalveluohjelma    </a:t>
            </a:r>
            <a:r>
              <a:rPr lang="fi-FI" altLang="fi-FI" dirty="0" err="1">
                <a:solidFill>
                  <a:schemeClr val="tx1"/>
                </a:solidFill>
              </a:rPr>
              <a:t>TiTu</a:t>
            </a:r>
            <a:endParaRPr lang="fi-FI" altLang="fi-FI" dirty="0">
              <a:solidFill>
                <a:schemeClr val="tx1"/>
              </a:solidFill>
            </a:endParaRP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fi-FI" altLang="fi-FI" dirty="0"/>
              <a:t>Koulutus seuratoimitsijoille</a:t>
            </a:r>
          </a:p>
        </p:txBody>
      </p:sp>
      <p:sp>
        <p:nvSpPr>
          <p:cNvPr id="3079" name="Rectangle 5"/>
          <p:cNvSpPr>
            <a:spLocks noChangeArrowheads="1"/>
          </p:cNvSpPr>
          <p:nvPr/>
        </p:nvSpPr>
        <p:spPr bwMode="auto">
          <a:xfrm>
            <a:off x="3209925" y="12414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i-FI" altLang="fi-FI" sz="24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CA98F9-95C4-4AFB-983F-55758E1571D0}" type="datetime1">
              <a:rPr lang="fi-FI" altLang="fi-FI" smtClean="0"/>
              <a:t>14.9.2017</a:t>
            </a:fld>
            <a:endParaRPr lang="fi-FI" alt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altLang="fi-FI"/>
              <a:t>Suomen Jääkiekkoliitto / RK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A53CFE-1B4B-4872-A9C6-D0D878DF34D0}" type="slidenum">
              <a:rPr lang="fi-FI" altLang="fi-FI" smtClean="0"/>
              <a:pPr>
                <a:defRPr/>
              </a:pPr>
              <a:t>10</a:t>
            </a:fld>
            <a:endParaRPr lang="fi-FI" altLang="fi-FI"/>
          </a:p>
        </p:txBody>
      </p:sp>
      <p:sp>
        <p:nvSpPr>
          <p:cNvPr id="6" name="Otsikko 1"/>
          <p:cNvSpPr txBox="1">
            <a:spLocks/>
          </p:cNvSpPr>
          <p:nvPr/>
        </p:nvSpPr>
        <p:spPr>
          <a:xfrm>
            <a:off x="742950" y="328613"/>
            <a:ext cx="7639050" cy="9144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r>
              <a:rPr lang="fi-FI" altLang="fi-FI" kern="0" dirty="0"/>
              <a:t>TILASTOINTI TULOSPALVELU  (</a:t>
            </a:r>
            <a:r>
              <a:rPr lang="fi-FI" altLang="fi-FI" kern="0" dirty="0" err="1"/>
              <a:t>TiTu</a:t>
            </a:r>
            <a:r>
              <a:rPr lang="fi-FI" altLang="fi-FI" kern="0" dirty="0"/>
              <a:t>)</a:t>
            </a:r>
          </a:p>
          <a:p>
            <a:endParaRPr lang="fi-FI" kern="0" dirty="0"/>
          </a:p>
        </p:txBody>
      </p:sp>
      <p:sp>
        <p:nvSpPr>
          <p:cNvPr id="5" name="Tekstiruutu 4"/>
          <p:cNvSpPr txBox="1"/>
          <p:nvPr/>
        </p:nvSpPr>
        <p:spPr>
          <a:xfrm>
            <a:off x="1010649" y="908720"/>
            <a:ext cx="250581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i-FI" sz="1600" dirty="0"/>
              <a:t>Kirjautumissivulle:</a:t>
            </a:r>
          </a:p>
          <a:p>
            <a:pPr algn="ctr"/>
            <a:r>
              <a:rPr lang="fi-FI" sz="1600" dirty="0" err="1"/>
              <a:t>finhockey.fi</a:t>
            </a:r>
            <a:r>
              <a:rPr lang="fi-FI" sz="1600" dirty="0"/>
              <a:t> etusivulta</a:t>
            </a:r>
          </a:p>
          <a:p>
            <a:pPr algn="ctr"/>
            <a:endParaRPr lang="fi-FI" sz="1600" dirty="0"/>
          </a:p>
          <a:p>
            <a:r>
              <a:rPr lang="fi-FI" sz="1600" dirty="0"/>
              <a:t>Palvelut kohdan kautta -&gt;</a:t>
            </a:r>
          </a:p>
          <a:p>
            <a:r>
              <a:rPr lang="fi-FI" sz="1600" dirty="0"/>
              <a:t>	Palvelusivusto</a:t>
            </a:r>
          </a:p>
          <a:p>
            <a:pPr algn="ctr"/>
            <a:endParaRPr lang="fi-FI" sz="1600" dirty="0"/>
          </a:p>
        </p:txBody>
      </p:sp>
      <p:pic>
        <p:nvPicPr>
          <p:cNvPr id="7" name="Kuva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44888" y="1124744"/>
            <a:ext cx="5328592" cy="3134699"/>
          </a:xfrm>
          <a:prstGeom prst="rect">
            <a:avLst/>
          </a:prstGeom>
        </p:spPr>
      </p:pic>
      <p:cxnSp>
        <p:nvCxnSpPr>
          <p:cNvPr id="8" name="Suora nuoliyhdysviiva 7"/>
          <p:cNvCxnSpPr/>
          <p:nvPr/>
        </p:nvCxnSpPr>
        <p:spPr bwMode="auto">
          <a:xfrm flipV="1">
            <a:off x="3374343" y="1693550"/>
            <a:ext cx="3102657" cy="12311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833174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84173" y="1666339"/>
            <a:ext cx="5832648" cy="3600400"/>
          </a:xfrm>
          <a:prstGeom prst="rect">
            <a:avLst/>
          </a:prstGeom>
        </p:spPr>
      </p:pic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E429243-5391-47A4-88B4-8CC1D9824AB1}" type="datetime1">
              <a:rPr lang="fi-FI" altLang="fi-FI" smtClean="0"/>
              <a:t>14.9.2017</a:t>
            </a:fld>
            <a:endParaRPr lang="fi-FI" alt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altLang="fi-FI"/>
              <a:t>Suomen Jääkiekkoliitto / RK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A53CFE-1B4B-4872-A9C6-D0D878DF34D0}" type="slidenum">
              <a:rPr lang="fi-FI" altLang="fi-FI" smtClean="0"/>
              <a:pPr>
                <a:defRPr/>
              </a:pPr>
              <a:t>11</a:t>
            </a:fld>
            <a:endParaRPr lang="fi-FI" altLang="fi-FI"/>
          </a:p>
        </p:txBody>
      </p:sp>
      <p:sp>
        <p:nvSpPr>
          <p:cNvPr id="6" name="Otsikko 1"/>
          <p:cNvSpPr txBox="1">
            <a:spLocks/>
          </p:cNvSpPr>
          <p:nvPr/>
        </p:nvSpPr>
        <p:spPr>
          <a:xfrm>
            <a:off x="742950" y="328613"/>
            <a:ext cx="7639050" cy="9144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r>
              <a:rPr lang="fi-FI" altLang="fi-FI" kern="0" dirty="0"/>
              <a:t>TILASTOINTI TULOSPALVELU  (</a:t>
            </a:r>
            <a:r>
              <a:rPr lang="fi-FI" altLang="fi-FI" kern="0" dirty="0" err="1"/>
              <a:t>TiTu</a:t>
            </a:r>
            <a:r>
              <a:rPr lang="fi-FI" altLang="fi-FI" kern="0" dirty="0"/>
              <a:t>)</a:t>
            </a:r>
          </a:p>
        </p:txBody>
      </p:sp>
      <p:sp>
        <p:nvSpPr>
          <p:cNvPr id="5" name="Suorakulmio 4"/>
          <p:cNvSpPr/>
          <p:nvPr/>
        </p:nvSpPr>
        <p:spPr>
          <a:xfrm>
            <a:off x="560512" y="1243013"/>
            <a:ext cx="792088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fi-FI" sz="1600" dirty="0">
                <a:solidFill>
                  <a:srgbClr val="FF0000"/>
                </a:solidFill>
              </a:rPr>
              <a:t>Kirjaudu</a:t>
            </a:r>
            <a:r>
              <a:rPr lang="fi-FI" sz="1600" dirty="0"/>
              <a:t> ohjelmaan KOTIJOUKKUEEN tunnuksilla: </a:t>
            </a:r>
            <a:r>
              <a:rPr lang="fi-FI" sz="1600" u="sng" dirty="0"/>
              <a:t>Joukkueen johtajalta</a:t>
            </a:r>
          </a:p>
          <a:p>
            <a:pPr marL="0" indent="0">
              <a:buNone/>
            </a:pPr>
            <a:endParaRPr lang="fi-FI" sz="1600" dirty="0"/>
          </a:p>
          <a:p>
            <a:pPr marL="0" indent="0">
              <a:buNone/>
            </a:pPr>
            <a:r>
              <a:rPr lang="fi-FI" sz="1600" dirty="0"/>
              <a:t>Käyttäjätunnus</a:t>
            </a:r>
          </a:p>
          <a:p>
            <a:pPr marL="0" indent="0">
              <a:buNone/>
            </a:pPr>
            <a:endParaRPr lang="fi-FI" sz="1600" dirty="0"/>
          </a:p>
          <a:p>
            <a:pPr marL="0" indent="0">
              <a:buNone/>
            </a:pPr>
            <a:r>
              <a:rPr lang="fi-FI" sz="1600" dirty="0"/>
              <a:t>Salasana</a:t>
            </a:r>
          </a:p>
          <a:p>
            <a:pPr marL="0" indent="0">
              <a:buNone/>
            </a:pPr>
            <a:endParaRPr lang="fi-FI" sz="1600" dirty="0"/>
          </a:p>
          <a:p>
            <a:pPr marL="0" indent="0">
              <a:buNone/>
            </a:pPr>
            <a:endParaRPr lang="fi-FI" sz="1600" dirty="0"/>
          </a:p>
          <a:p>
            <a:pPr marL="0" indent="0">
              <a:buNone/>
            </a:pPr>
            <a:r>
              <a:rPr lang="fi-FI" sz="1600" dirty="0"/>
              <a:t>Kirjaudu</a:t>
            </a:r>
          </a:p>
        </p:txBody>
      </p:sp>
      <p:cxnSp>
        <p:nvCxnSpPr>
          <p:cNvPr id="13" name="Suora nuoliyhdysviiva 12"/>
          <p:cNvCxnSpPr/>
          <p:nvPr/>
        </p:nvCxnSpPr>
        <p:spPr bwMode="auto">
          <a:xfrm>
            <a:off x="2025198" y="1888269"/>
            <a:ext cx="2921457" cy="184755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uora nuoliyhdysviiva 13"/>
          <p:cNvCxnSpPr/>
          <p:nvPr/>
        </p:nvCxnSpPr>
        <p:spPr bwMode="auto">
          <a:xfrm>
            <a:off x="1603051" y="2364669"/>
            <a:ext cx="3277941" cy="162000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uora nuoliyhdysviiva 14"/>
          <p:cNvCxnSpPr/>
          <p:nvPr/>
        </p:nvCxnSpPr>
        <p:spPr bwMode="auto">
          <a:xfrm>
            <a:off x="1614198" y="3124978"/>
            <a:ext cx="2906754" cy="145615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970681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DB87BF-5686-400A-8303-6D6F0BF0F6CC}" type="datetime1">
              <a:rPr lang="fi-FI" altLang="fi-FI" smtClean="0"/>
              <a:t>14.9.2017</a:t>
            </a:fld>
            <a:endParaRPr lang="fi-FI" alt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altLang="fi-FI"/>
              <a:t>Suomen Jääkiekkoliitto / RK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A1B22D-A067-4939-BA7D-12D8D4F8B8B0}" type="slidenum">
              <a:rPr lang="fi-FI" altLang="fi-FI" smtClean="0"/>
              <a:pPr>
                <a:defRPr/>
              </a:pPr>
              <a:t>12</a:t>
            </a:fld>
            <a:endParaRPr lang="fi-FI" altLang="fi-FI"/>
          </a:p>
        </p:txBody>
      </p:sp>
      <p:sp>
        <p:nvSpPr>
          <p:cNvPr id="7" name="Suorakulmio 6"/>
          <p:cNvSpPr/>
          <p:nvPr/>
        </p:nvSpPr>
        <p:spPr>
          <a:xfrm>
            <a:off x="422984" y="1484784"/>
            <a:ext cx="43204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fi-FI" sz="1600" dirty="0"/>
              <a:t>Valitse vasemmalta </a:t>
            </a:r>
            <a:r>
              <a:rPr lang="fi-FI" sz="1600" dirty="0">
                <a:solidFill>
                  <a:srgbClr val="00B050"/>
                </a:solidFill>
              </a:rPr>
              <a:t>kokoonpano ja tilastointi,</a:t>
            </a:r>
          </a:p>
          <a:p>
            <a:pPr marL="0" indent="0">
              <a:buNone/>
            </a:pPr>
            <a:endParaRPr lang="fi-FI" sz="1600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fi-FI" sz="1600" dirty="0">
                <a:solidFill>
                  <a:srgbClr val="FF0000"/>
                </a:solidFill>
              </a:rPr>
              <a:t>pudotusvalikosta</a:t>
            </a:r>
            <a:r>
              <a:rPr lang="fi-FI" sz="1600" dirty="0"/>
              <a:t> oikea sarja </a:t>
            </a:r>
          </a:p>
          <a:p>
            <a:pPr marL="0" indent="0">
              <a:buNone/>
            </a:pPr>
            <a:endParaRPr lang="fi-FI" sz="1600" dirty="0"/>
          </a:p>
          <a:p>
            <a:pPr marL="0" indent="0">
              <a:buNone/>
            </a:pPr>
            <a:endParaRPr lang="fi-FI" sz="1600" dirty="0"/>
          </a:p>
          <a:p>
            <a:pPr marL="0" indent="0">
              <a:buNone/>
            </a:pPr>
            <a:r>
              <a:rPr lang="fi-FI" sz="1600" dirty="0"/>
              <a:t>Alle ilmestyy joukkueen pelit </a:t>
            </a:r>
          </a:p>
          <a:p>
            <a:pPr marL="0" indent="0">
              <a:buNone/>
            </a:pPr>
            <a:r>
              <a:rPr lang="fi-FI" sz="1600" dirty="0"/>
              <a:t>ja ottelupäivän mukaisen pelin</a:t>
            </a:r>
          </a:p>
          <a:p>
            <a:pPr marL="0" indent="0">
              <a:buNone/>
            </a:pPr>
            <a:r>
              <a:rPr lang="fi-FI" sz="1600" dirty="0"/>
              <a:t>nappi: </a:t>
            </a:r>
            <a:r>
              <a:rPr lang="fi-FI" sz="1600" dirty="0">
                <a:solidFill>
                  <a:srgbClr val="FF0000"/>
                </a:solidFill>
              </a:rPr>
              <a:t>Kokoonpano </a:t>
            </a:r>
            <a:r>
              <a:rPr lang="fi-FI" sz="1600" dirty="0"/>
              <a:t> </a:t>
            </a:r>
          </a:p>
          <a:p>
            <a:pPr marL="0" indent="0">
              <a:buNone/>
            </a:pPr>
            <a:r>
              <a:rPr lang="fi-FI" sz="1600" dirty="0"/>
              <a:t>On aktiivinen vain pelipäivänä</a:t>
            </a:r>
          </a:p>
        </p:txBody>
      </p:sp>
      <p:sp>
        <p:nvSpPr>
          <p:cNvPr id="10" name="Otsikko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r>
              <a:rPr lang="fi-FI" altLang="fi-FI" kern="0" dirty="0"/>
              <a:t>TILASTOINTI TULOSPALVELU  (</a:t>
            </a:r>
            <a:r>
              <a:rPr lang="fi-FI" altLang="fi-FI" kern="0" dirty="0" err="1"/>
              <a:t>TiTu</a:t>
            </a:r>
            <a:r>
              <a:rPr lang="fi-FI" altLang="fi-FI" kern="0" dirty="0"/>
              <a:t>)</a:t>
            </a:r>
          </a:p>
        </p:txBody>
      </p:sp>
      <p:sp>
        <p:nvSpPr>
          <p:cNvPr id="15" name="Tekstiruutu 14"/>
          <p:cNvSpPr txBox="1"/>
          <p:nvPr/>
        </p:nvSpPr>
        <p:spPr>
          <a:xfrm>
            <a:off x="452587" y="3818244"/>
            <a:ext cx="324800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None/>
            </a:pPr>
            <a:r>
              <a:rPr lang="fi-FI" sz="1600" dirty="0"/>
              <a:t>Tarkista joukkueiden </a:t>
            </a:r>
          </a:p>
          <a:p>
            <a:pPr marL="0" indent="0">
              <a:buNone/>
            </a:pPr>
            <a:r>
              <a:rPr lang="fi-FI" sz="1600" dirty="0"/>
              <a:t>kokoonpanot painamalla nappia. </a:t>
            </a:r>
          </a:p>
          <a:p>
            <a:pPr marL="0" indent="0">
              <a:buNone/>
            </a:pPr>
            <a:r>
              <a:rPr lang="fi-FI" sz="1600" dirty="0"/>
              <a:t>Sarjakokoonpanon</a:t>
            </a:r>
          </a:p>
          <a:p>
            <a:pPr marL="0" indent="0">
              <a:buNone/>
            </a:pPr>
            <a:r>
              <a:rPr lang="fi-FI" sz="1600" dirty="0"/>
              <a:t>alapuolella näkyy joukkueen </a:t>
            </a:r>
          </a:p>
          <a:p>
            <a:pPr marL="0" indent="0">
              <a:buNone/>
            </a:pPr>
            <a:r>
              <a:rPr lang="fi-FI" sz="1600" dirty="0"/>
              <a:t>Ottelun kokoonpano.</a:t>
            </a: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" t="31549" r="40791" b="17586"/>
          <a:stretch/>
        </p:blipFill>
        <p:spPr bwMode="auto">
          <a:xfrm>
            <a:off x="3766794" y="1958248"/>
            <a:ext cx="5722710" cy="31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" name="Suora nuoliyhdysviiva 20"/>
          <p:cNvCxnSpPr/>
          <p:nvPr/>
        </p:nvCxnSpPr>
        <p:spPr bwMode="auto">
          <a:xfrm>
            <a:off x="3080792" y="2204864"/>
            <a:ext cx="3096344" cy="7200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uora nuoliyhdysviiva 22"/>
          <p:cNvCxnSpPr/>
          <p:nvPr/>
        </p:nvCxnSpPr>
        <p:spPr bwMode="auto">
          <a:xfrm>
            <a:off x="3476836" y="1835025"/>
            <a:ext cx="506779" cy="261022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Suora nuoliyhdysviiva 26"/>
          <p:cNvCxnSpPr/>
          <p:nvPr/>
        </p:nvCxnSpPr>
        <p:spPr bwMode="auto">
          <a:xfrm flipV="1">
            <a:off x="2583224" y="2996952"/>
            <a:ext cx="6186200" cy="36004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488090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C911C9-FE47-4D4C-88B8-56CC3B9DC5B0}" type="datetime1">
              <a:rPr lang="fi-FI" altLang="fi-FI" smtClean="0"/>
              <a:t>14.9.2017</a:t>
            </a:fld>
            <a:endParaRPr lang="fi-FI" alt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altLang="fi-FI"/>
              <a:t>Suomen Jääkiekkoliitto / RK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A1B22D-A067-4939-BA7D-12D8D4F8B8B0}" type="slidenum">
              <a:rPr lang="fi-FI" altLang="fi-FI" smtClean="0"/>
              <a:pPr>
                <a:defRPr/>
              </a:pPr>
              <a:t>13</a:t>
            </a:fld>
            <a:endParaRPr lang="fi-FI" altLang="fi-FI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87" t="32353" r="6015" b="56774"/>
          <a:stretch/>
        </p:blipFill>
        <p:spPr bwMode="auto">
          <a:xfrm>
            <a:off x="5573400" y="4683853"/>
            <a:ext cx="3714720" cy="68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kstiruutu 6"/>
          <p:cNvSpPr txBox="1"/>
          <p:nvPr/>
        </p:nvSpPr>
        <p:spPr>
          <a:xfrm>
            <a:off x="408307" y="3210173"/>
            <a:ext cx="9050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fi-FI" sz="1400" dirty="0"/>
              <a:t>Ottelun kokoonpanossa pitää jokaisella pelaajalla olla </a:t>
            </a:r>
            <a:r>
              <a:rPr lang="fi-FI" sz="1400" dirty="0">
                <a:solidFill>
                  <a:srgbClr val="FF0000"/>
                </a:solidFill>
              </a:rPr>
              <a:t>Pelipaikka, KENTÄLLINEN (1-4), Pelinumero  </a:t>
            </a:r>
            <a:r>
              <a:rPr lang="fi-FI" sz="1600" dirty="0">
                <a:solidFill>
                  <a:srgbClr val="FF0000"/>
                </a:solidFill>
              </a:rPr>
              <a:t>							</a:t>
            </a:r>
            <a:r>
              <a:rPr lang="fi-FI" sz="1600" u="sng" dirty="0">
                <a:solidFill>
                  <a:srgbClr val="0070C0"/>
                </a:solidFill>
              </a:rPr>
              <a:t>sekä </a:t>
            </a:r>
            <a:r>
              <a:rPr lang="fi-FI" sz="1600" u="sng" dirty="0" err="1">
                <a:solidFill>
                  <a:srgbClr val="0070C0"/>
                </a:solidFill>
              </a:rPr>
              <a:t>kapteenisto</a:t>
            </a:r>
            <a:r>
              <a:rPr lang="fi-FI" sz="1600" u="sng" dirty="0">
                <a:solidFill>
                  <a:srgbClr val="0070C0"/>
                </a:solidFill>
              </a:rPr>
              <a:t> </a:t>
            </a:r>
            <a:r>
              <a:rPr lang="fi-FI" sz="1600" b="1" u="sng" dirty="0">
                <a:solidFill>
                  <a:srgbClr val="0070C0"/>
                </a:solidFill>
              </a:rPr>
              <a:t>C</a:t>
            </a:r>
            <a:r>
              <a:rPr lang="fi-FI" sz="1600" u="sng" dirty="0">
                <a:solidFill>
                  <a:srgbClr val="0070C0"/>
                </a:solidFill>
              </a:rPr>
              <a:t> ja </a:t>
            </a:r>
            <a:r>
              <a:rPr lang="fi-FI" sz="1600" u="sng" dirty="0" err="1">
                <a:solidFill>
                  <a:srgbClr val="0070C0"/>
                </a:solidFill>
              </a:rPr>
              <a:t>max</a:t>
            </a:r>
            <a:r>
              <a:rPr lang="fi-FI" sz="1600" u="sng" dirty="0">
                <a:solidFill>
                  <a:srgbClr val="0070C0"/>
                </a:solidFill>
              </a:rPr>
              <a:t> 2 x  </a:t>
            </a:r>
            <a:r>
              <a:rPr lang="fi-FI" sz="1600" b="1" u="sng" dirty="0">
                <a:solidFill>
                  <a:srgbClr val="0070C0"/>
                </a:solidFill>
              </a:rPr>
              <a:t>A</a:t>
            </a:r>
          </a:p>
        </p:txBody>
      </p:sp>
      <p:cxnSp>
        <p:nvCxnSpPr>
          <p:cNvPr id="10" name="Suora nuoliyhdysviiva 9"/>
          <p:cNvCxnSpPr/>
          <p:nvPr/>
        </p:nvCxnSpPr>
        <p:spPr bwMode="auto">
          <a:xfrm flipV="1">
            <a:off x="8402318" y="2491320"/>
            <a:ext cx="223090" cy="102270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66CC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uora nuoliyhdysviiva 12"/>
          <p:cNvCxnSpPr/>
          <p:nvPr/>
        </p:nvCxnSpPr>
        <p:spPr bwMode="auto">
          <a:xfrm flipV="1">
            <a:off x="7761312" y="2497292"/>
            <a:ext cx="432048" cy="77106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uora nuoliyhdysviiva 20"/>
          <p:cNvCxnSpPr/>
          <p:nvPr/>
        </p:nvCxnSpPr>
        <p:spPr bwMode="auto">
          <a:xfrm flipV="1">
            <a:off x="5457056" y="2497292"/>
            <a:ext cx="2088232" cy="77106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Tekstiruutu 19"/>
          <p:cNvSpPr txBox="1"/>
          <p:nvPr/>
        </p:nvSpPr>
        <p:spPr>
          <a:xfrm>
            <a:off x="408307" y="4463670"/>
            <a:ext cx="59844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fi-FI" sz="1600" dirty="0"/>
              <a:t>Joukkueenjohtaja syöttää tiedot ajoissa ottelupäivänä,</a:t>
            </a:r>
          </a:p>
          <a:p>
            <a:pPr marL="0" indent="0">
              <a:buNone/>
            </a:pPr>
            <a:r>
              <a:rPr lang="fi-FI" sz="1600" dirty="0"/>
              <a:t>kirjuri tarkastaa. Mikäli havaitaan eriäväisyyksiä,</a:t>
            </a:r>
          </a:p>
          <a:p>
            <a:pPr marL="0" indent="0">
              <a:buNone/>
            </a:pPr>
            <a:r>
              <a:rPr lang="fi-FI" sz="1600" dirty="0"/>
              <a:t>kirjuri selvittää joukkueenjohtajan kanssa oikeat </a:t>
            </a:r>
          </a:p>
          <a:p>
            <a:pPr marL="0" indent="0">
              <a:buNone/>
            </a:pPr>
            <a:r>
              <a:rPr lang="fi-FI" sz="1600" dirty="0"/>
              <a:t>merkinnät ennen ottelun alkua. </a:t>
            </a:r>
          </a:p>
          <a:p>
            <a:pPr marL="0" indent="0">
              <a:buNone/>
            </a:pPr>
            <a:r>
              <a:rPr lang="fi-FI" sz="1600" dirty="0">
                <a:solidFill>
                  <a:srgbClr val="FF0000"/>
                </a:solidFill>
              </a:rPr>
              <a:t>Tuomareita ja Joukkueen toimihenkilöitä ei toistaiseksi syötetä </a:t>
            </a:r>
          </a:p>
        </p:txBody>
      </p:sp>
      <p:sp>
        <p:nvSpPr>
          <p:cNvPr id="25" name="Tekstiruutu 24"/>
          <p:cNvSpPr txBox="1"/>
          <p:nvPr/>
        </p:nvSpPr>
        <p:spPr>
          <a:xfrm>
            <a:off x="408307" y="3532830"/>
            <a:ext cx="33994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/>
              <a:t>Vierasjoukkueen kokoonpano näkyy kotijoukkueen alapuolella.</a:t>
            </a:r>
          </a:p>
          <a:p>
            <a:r>
              <a:rPr lang="fi-FI" sz="1400" dirty="0" err="1"/>
              <a:t>Vierasjouk</a:t>
            </a:r>
            <a:r>
              <a:rPr lang="fi-FI" sz="1400" dirty="0"/>
              <a:t>. sarjakokoonpanoon et voi tallentaa muutoksia.</a:t>
            </a:r>
          </a:p>
        </p:txBody>
      </p:sp>
      <p:sp>
        <p:nvSpPr>
          <p:cNvPr id="26" name="Tekstiruutu 25"/>
          <p:cNvSpPr txBox="1"/>
          <p:nvPr/>
        </p:nvSpPr>
        <p:spPr>
          <a:xfrm>
            <a:off x="5071005" y="4071439"/>
            <a:ext cx="44422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600" b="1" dirty="0">
                <a:solidFill>
                  <a:srgbClr val="FF0000"/>
                </a:solidFill>
              </a:rPr>
              <a:t>Aloittava mv 1 kenttään, vara mv 4 kenttään</a:t>
            </a:r>
          </a:p>
        </p:txBody>
      </p:sp>
      <p:cxnSp>
        <p:nvCxnSpPr>
          <p:cNvPr id="29" name="Suora nuoliyhdysviiva 28"/>
          <p:cNvCxnSpPr/>
          <p:nvPr/>
        </p:nvCxnSpPr>
        <p:spPr bwMode="auto">
          <a:xfrm>
            <a:off x="6969224" y="4409993"/>
            <a:ext cx="496039" cy="54772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Suora nuoliyhdysviiva 30"/>
          <p:cNvCxnSpPr/>
          <p:nvPr/>
        </p:nvCxnSpPr>
        <p:spPr bwMode="auto">
          <a:xfrm flipH="1">
            <a:off x="7545288" y="4463670"/>
            <a:ext cx="792088" cy="79754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Suora nuoliyhdysviiva 41"/>
          <p:cNvCxnSpPr/>
          <p:nvPr/>
        </p:nvCxnSpPr>
        <p:spPr bwMode="auto">
          <a:xfrm flipV="1">
            <a:off x="6897216" y="2497292"/>
            <a:ext cx="1044116" cy="77106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6" name="Otsikko 1"/>
          <p:cNvSpPr txBox="1">
            <a:spLocks noGrp="1"/>
          </p:cNvSpPr>
          <p:nvPr>
            <p:ph type="title"/>
          </p:nvPr>
        </p:nvSpPr>
        <p:spPr>
          <a:xfrm>
            <a:off x="742950" y="328613"/>
            <a:ext cx="7639050" cy="9144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r>
              <a:rPr lang="fi-FI" altLang="fi-FI" kern="0" dirty="0"/>
              <a:t>TILASTOINTI TULOSPALVELU  (</a:t>
            </a:r>
            <a:r>
              <a:rPr lang="fi-FI" altLang="fi-FI" kern="0" dirty="0" err="1"/>
              <a:t>TiTu</a:t>
            </a:r>
            <a:r>
              <a:rPr lang="fi-FI" altLang="fi-FI" kern="0" dirty="0"/>
              <a:t>)</a:t>
            </a:r>
          </a:p>
        </p:txBody>
      </p:sp>
      <p:sp>
        <p:nvSpPr>
          <p:cNvPr id="14" name="Tekstiruutu 13"/>
          <p:cNvSpPr txBox="1"/>
          <p:nvPr/>
        </p:nvSpPr>
        <p:spPr>
          <a:xfrm>
            <a:off x="469960" y="2533921"/>
            <a:ext cx="4291559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marL="0" indent="0">
              <a:buNone/>
            </a:pPr>
            <a:r>
              <a:rPr lang="fi-FI" sz="1200" b="1" dirty="0">
                <a:solidFill>
                  <a:srgbClr val="FF0000"/>
                </a:solidFill>
              </a:rPr>
              <a:t>HUOM !  </a:t>
            </a:r>
            <a:r>
              <a:rPr lang="fi-FI" sz="1200" b="1">
                <a:solidFill>
                  <a:srgbClr val="FF0000"/>
                </a:solidFill>
              </a:rPr>
              <a:t>JOUKKUEEN JOHTAJA!</a:t>
            </a:r>
            <a:endParaRPr lang="fi-FI" sz="12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fi-FI" sz="1200" b="1" u="sng" dirty="0"/>
              <a:t>Sarjakokoonpanossa</a:t>
            </a:r>
            <a:r>
              <a:rPr lang="fi-FI" sz="1200" dirty="0"/>
              <a:t> pitää jokaisella pelaajalla olla </a:t>
            </a:r>
          </a:p>
          <a:p>
            <a:pPr marL="0" indent="0">
              <a:buNone/>
            </a:pPr>
            <a:r>
              <a:rPr lang="fi-FI" sz="1200" b="1" dirty="0">
                <a:solidFill>
                  <a:srgbClr val="FF0000"/>
                </a:solidFill>
              </a:rPr>
              <a:t>PELIPAIKKA (MV/VP/OP/VL/KH/OL) sekä PELINUMERO</a:t>
            </a: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00" t="28571" r="29284" b="44856"/>
          <a:stretch/>
        </p:blipFill>
        <p:spPr bwMode="auto">
          <a:xfrm>
            <a:off x="469960" y="1000778"/>
            <a:ext cx="5593458" cy="14733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33" name="Suora nuoliyhdysviiva 32"/>
          <p:cNvCxnSpPr/>
          <p:nvPr/>
        </p:nvCxnSpPr>
        <p:spPr bwMode="auto">
          <a:xfrm flipH="1" flipV="1">
            <a:off x="2360712" y="2365377"/>
            <a:ext cx="144016" cy="2176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Suora nuoliyhdysviiva 33"/>
          <p:cNvCxnSpPr/>
          <p:nvPr/>
        </p:nvCxnSpPr>
        <p:spPr bwMode="auto">
          <a:xfrm flipH="1" flipV="1">
            <a:off x="2864768" y="2388492"/>
            <a:ext cx="144016" cy="2176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Suorakulmio 10"/>
          <p:cNvSpPr/>
          <p:nvPr/>
        </p:nvSpPr>
        <p:spPr bwMode="auto">
          <a:xfrm>
            <a:off x="1633554" y="2255212"/>
            <a:ext cx="474461" cy="14401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4" charset="-128"/>
            </a:endParaRPr>
          </a:p>
        </p:txBody>
      </p:sp>
      <p:sp>
        <p:nvSpPr>
          <p:cNvPr id="37" name="Suorakulmio 36"/>
          <p:cNvSpPr/>
          <p:nvPr/>
        </p:nvSpPr>
        <p:spPr bwMode="auto">
          <a:xfrm>
            <a:off x="1665685" y="1988840"/>
            <a:ext cx="474461" cy="14401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4" charset="-128"/>
            </a:endParaRPr>
          </a:p>
        </p:txBody>
      </p:sp>
      <p:pic>
        <p:nvPicPr>
          <p:cNvPr id="3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80" t="25089" r="44094" b="48332"/>
          <a:stretch/>
        </p:blipFill>
        <p:spPr bwMode="auto">
          <a:xfrm>
            <a:off x="6138696" y="1265923"/>
            <a:ext cx="3245231" cy="11761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9" name="Suorakulmio 38"/>
          <p:cNvSpPr/>
          <p:nvPr/>
        </p:nvSpPr>
        <p:spPr bwMode="auto">
          <a:xfrm>
            <a:off x="6936268" y="2213234"/>
            <a:ext cx="402453" cy="16929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4" charset="-128"/>
            </a:endParaRPr>
          </a:p>
        </p:txBody>
      </p:sp>
      <p:sp>
        <p:nvSpPr>
          <p:cNvPr id="40" name="Suorakulmio 39"/>
          <p:cNvSpPr/>
          <p:nvPr/>
        </p:nvSpPr>
        <p:spPr bwMode="auto">
          <a:xfrm>
            <a:off x="7025278" y="2041620"/>
            <a:ext cx="402453" cy="16929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4" charset="-128"/>
            </a:endParaRPr>
          </a:p>
        </p:txBody>
      </p:sp>
      <p:sp>
        <p:nvSpPr>
          <p:cNvPr id="48" name="Suorakulmio 47"/>
          <p:cNvSpPr/>
          <p:nvPr/>
        </p:nvSpPr>
        <p:spPr bwMode="auto">
          <a:xfrm>
            <a:off x="5954618" y="4975933"/>
            <a:ext cx="648072" cy="137297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4" charset="-128"/>
            </a:endParaRPr>
          </a:p>
        </p:txBody>
      </p:sp>
      <p:sp>
        <p:nvSpPr>
          <p:cNvPr id="49" name="Suorakulmio 48"/>
          <p:cNvSpPr/>
          <p:nvPr/>
        </p:nvSpPr>
        <p:spPr bwMode="auto">
          <a:xfrm>
            <a:off x="5954618" y="5230556"/>
            <a:ext cx="648072" cy="137297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76996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500"/>
                            </p:stCondLst>
                            <p:childTnLst>
                              <p:par>
                                <p:cTn id="5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500"/>
                            </p:stCondLst>
                            <p:childTnLst>
                              <p:par>
                                <p:cTn id="8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0" grpId="0"/>
      <p:bldP spid="25" grpId="0"/>
      <p:bldP spid="26" grpId="0"/>
      <p:bldP spid="14" grpId="0" animBg="1"/>
      <p:bldP spid="39" grpId="0" animBg="1"/>
      <p:bldP spid="40" grpId="0" animBg="1"/>
      <p:bldP spid="48" grpId="0" animBg="1"/>
      <p:bldP spid="4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 dirty="0"/>
              <a:t>TILASTOINTI TULOSPALVELU  (</a:t>
            </a:r>
            <a:r>
              <a:rPr lang="fi-FI" altLang="fi-FI" dirty="0" err="1"/>
              <a:t>TiTu</a:t>
            </a:r>
            <a:r>
              <a:rPr lang="fi-FI" altLang="fi-FI" dirty="0"/>
              <a:t>)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12540" y="1196752"/>
            <a:ext cx="7992888" cy="720080"/>
          </a:xfrm>
        </p:spPr>
        <p:txBody>
          <a:bodyPr/>
          <a:lstStyle/>
          <a:p>
            <a:pPr marL="0" indent="0">
              <a:buNone/>
            </a:pPr>
            <a:r>
              <a:rPr lang="fi-FI" sz="1800" dirty="0" err="1"/>
              <a:t>TiTuun</a:t>
            </a:r>
            <a:r>
              <a:rPr lang="fi-FI" sz="1800" dirty="0"/>
              <a:t> pääsee painamalla Tilastointi -nappia </a:t>
            </a:r>
          </a:p>
          <a:p>
            <a:pPr marL="0" indent="0">
              <a:buNone/>
            </a:pPr>
            <a:endParaRPr lang="fi-FI" sz="1800" dirty="0"/>
          </a:p>
          <a:p>
            <a:pPr marL="0" indent="0">
              <a:buNone/>
            </a:pPr>
            <a:endParaRPr lang="fi-FI" sz="1800" dirty="0"/>
          </a:p>
          <a:p>
            <a:pPr marL="0" indent="0">
              <a:buNone/>
            </a:pPr>
            <a:endParaRPr lang="fi-FI" sz="1800" dirty="0"/>
          </a:p>
          <a:p>
            <a:pPr marL="0" indent="0">
              <a:buNone/>
            </a:pPr>
            <a:endParaRPr lang="fi-FI" sz="1800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262EA1-826B-4475-B9B8-7C843ADF0C0A}" type="datetime1">
              <a:rPr lang="fi-FI" altLang="fi-FI" smtClean="0"/>
              <a:t>14.9.2017</a:t>
            </a:fld>
            <a:endParaRPr lang="fi-FI" alt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altLang="fi-FI"/>
              <a:t>Suomen Jääkiekkoliitto / RK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A1B22D-A067-4939-BA7D-12D8D4F8B8B0}" type="slidenum">
              <a:rPr lang="fi-FI" altLang="fi-FI" smtClean="0"/>
              <a:pPr>
                <a:defRPr/>
              </a:pPr>
              <a:t>14</a:t>
            </a:fld>
            <a:endParaRPr lang="fi-FI" altLang="fi-FI"/>
          </a:p>
        </p:txBody>
      </p:sp>
      <p:sp>
        <p:nvSpPr>
          <p:cNvPr id="9" name="Tekstiruutu 8"/>
          <p:cNvSpPr txBox="1"/>
          <p:nvPr/>
        </p:nvSpPr>
        <p:spPr>
          <a:xfrm>
            <a:off x="1748247" y="5420974"/>
            <a:ext cx="60660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dirty="0"/>
              <a:t>Ottelun pelaajalistat, koti ja vieras saa tulostettua joukkueille tarvittaessa.  </a:t>
            </a:r>
          </a:p>
        </p:txBody>
      </p:sp>
      <p:sp>
        <p:nvSpPr>
          <p:cNvPr id="18" name="Tekstiruutu 17"/>
          <p:cNvSpPr txBox="1"/>
          <p:nvPr/>
        </p:nvSpPr>
        <p:spPr>
          <a:xfrm>
            <a:off x="560512" y="4687616"/>
            <a:ext cx="719940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dirty="0"/>
              <a:t>Kokoonpanojen tarkistamisen / tallentamisen jälkeen voit tulostaa pöytäkirjapohjan tästä,</a:t>
            </a:r>
          </a:p>
          <a:p>
            <a:r>
              <a:rPr lang="fi-FI" sz="1400" dirty="0"/>
              <a:t>jota voit </a:t>
            </a:r>
            <a:r>
              <a:rPr lang="fi-FI" sz="1400" dirty="0" err="1"/>
              <a:t>käyttä</a:t>
            </a:r>
            <a:r>
              <a:rPr lang="fi-FI" sz="1400" dirty="0"/>
              <a:t> apupaperina. Pelin jälkeen saat ottelupöytäkirjan tulostamista varten</a:t>
            </a:r>
          </a:p>
          <a:p>
            <a:r>
              <a:rPr lang="fi-FI" sz="1400" dirty="0"/>
              <a:t>tästä tai seurantasivulta.</a:t>
            </a:r>
          </a:p>
        </p:txBody>
      </p:sp>
      <p:sp>
        <p:nvSpPr>
          <p:cNvPr id="14" name="Nuoli oikealle 13"/>
          <p:cNvSpPr/>
          <p:nvPr/>
        </p:nvSpPr>
        <p:spPr bwMode="auto">
          <a:xfrm rot="13652894">
            <a:off x="4808827" y="4459972"/>
            <a:ext cx="262641" cy="190340"/>
          </a:xfrm>
          <a:prstGeom prst="rightArrow">
            <a:avLst/>
          </a:prstGeom>
          <a:solidFill>
            <a:srgbClr val="FF33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4" charset="-128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35" t="42341" r="41053" b="6068"/>
          <a:stretch/>
        </p:blipFill>
        <p:spPr bwMode="auto">
          <a:xfrm>
            <a:off x="4103975" y="1594044"/>
            <a:ext cx="5076000" cy="286338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20" name="Suora nuoliyhdysviiva 19"/>
          <p:cNvCxnSpPr/>
          <p:nvPr/>
        </p:nvCxnSpPr>
        <p:spPr bwMode="auto">
          <a:xfrm>
            <a:off x="5472512" y="1412776"/>
            <a:ext cx="3008880" cy="671085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uora nuoliyhdysviiva 20"/>
          <p:cNvCxnSpPr/>
          <p:nvPr/>
        </p:nvCxnSpPr>
        <p:spPr bwMode="auto">
          <a:xfrm flipV="1">
            <a:off x="7617296" y="2636914"/>
            <a:ext cx="1016496" cy="2832795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412371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8" grpId="0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64C591-D3E2-443F-A4D4-ACB363D7E6B6}" type="datetime1">
              <a:rPr lang="fi-FI" altLang="fi-FI" smtClean="0"/>
              <a:t>14.9.2017</a:t>
            </a:fld>
            <a:endParaRPr lang="fi-FI" alt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altLang="fi-FI"/>
              <a:t>Suomen Jääkiekkoliitto / RK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A53CFE-1B4B-4872-A9C6-D0D878DF34D0}" type="slidenum">
              <a:rPr lang="fi-FI" altLang="fi-FI" smtClean="0"/>
              <a:pPr>
                <a:defRPr/>
              </a:pPr>
              <a:t>15</a:t>
            </a:fld>
            <a:endParaRPr lang="fi-FI" altLang="fi-FI"/>
          </a:p>
        </p:txBody>
      </p:sp>
      <p:sp>
        <p:nvSpPr>
          <p:cNvPr id="5" name="Tekstiruutu 4"/>
          <p:cNvSpPr txBox="1"/>
          <p:nvPr/>
        </p:nvSpPr>
        <p:spPr>
          <a:xfrm>
            <a:off x="1419286" y="958007"/>
            <a:ext cx="65938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600" dirty="0"/>
              <a:t>Tilastoinnin avauksessa saattaa tulla (tietokoneen asetuksista riippuen)</a:t>
            </a:r>
          </a:p>
          <a:p>
            <a:r>
              <a:rPr lang="fi-FI" sz="1600" dirty="0"/>
              <a:t>Tämän näköinen suojausvaroitus.</a:t>
            </a:r>
          </a:p>
        </p:txBody>
      </p:sp>
      <p:sp>
        <p:nvSpPr>
          <p:cNvPr id="10" name="Otsikko 1"/>
          <p:cNvSpPr txBox="1">
            <a:spLocks/>
          </p:cNvSpPr>
          <p:nvPr/>
        </p:nvSpPr>
        <p:spPr>
          <a:xfrm>
            <a:off x="742950" y="328613"/>
            <a:ext cx="7639050" cy="9144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r>
              <a:rPr lang="fi-FI" altLang="fi-FI" kern="0" dirty="0"/>
              <a:t>TILASTOINTI TULOSPALVELU  (</a:t>
            </a:r>
            <a:r>
              <a:rPr lang="fi-FI" altLang="fi-FI" kern="0" dirty="0" err="1"/>
              <a:t>TiTu</a:t>
            </a:r>
            <a:r>
              <a:rPr lang="fi-FI" altLang="fi-FI" kern="0" dirty="0"/>
              <a:t>)</a:t>
            </a:r>
            <a:endParaRPr lang="fi-FI" kern="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56" t="22303" r="38391" b="27718"/>
          <a:stretch/>
        </p:blipFill>
        <p:spPr bwMode="auto">
          <a:xfrm>
            <a:off x="1419286" y="1817377"/>
            <a:ext cx="6498174" cy="3839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lanuoli 7"/>
          <p:cNvSpPr/>
          <p:nvPr/>
        </p:nvSpPr>
        <p:spPr bwMode="auto">
          <a:xfrm rot="2671898">
            <a:off x="7026702" y="3962525"/>
            <a:ext cx="484632" cy="978408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15428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ACFAEB-05F2-40BB-8704-43DC784BDBC9}" type="datetime1">
              <a:rPr lang="fi-FI" altLang="fi-FI" smtClean="0"/>
              <a:t>14.9.2017</a:t>
            </a:fld>
            <a:endParaRPr lang="fi-FI" alt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altLang="fi-FI"/>
              <a:t>Suomen Jääkiekkoliitto / RK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A53CFE-1B4B-4872-A9C6-D0D878DF34D0}" type="slidenum">
              <a:rPr lang="fi-FI" altLang="fi-FI" smtClean="0"/>
              <a:pPr>
                <a:defRPr/>
              </a:pPr>
              <a:t>16</a:t>
            </a:fld>
            <a:endParaRPr lang="fi-FI" altLang="fi-FI"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58887" y="528913"/>
            <a:ext cx="7388226" cy="6176687"/>
          </a:xfrm>
          <a:prstGeom prst="rect">
            <a:avLst/>
          </a:prstGeom>
        </p:spPr>
      </p:pic>
      <p:sp>
        <p:nvSpPr>
          <p:cNvPr id="6" name="Tekstiruutu 5"/>
          <p:cNvSpPr txBox="1"/>
          <p:nvPr/>
        </p:nvSpPr>
        <p:spPr>
          <a:xfrm>
            <a:off x="6891164" y="1844824"/>
            <a:ext cx="1224136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rgbClr val="FF0000"/>
                </a:solidFill>
              </a:rPr>
              <a:t>Tämä ikkuna tulee näkyviin</a:t>
            </a:r>
          </a:p>
        </p:txBody>
      </p:sp>
      <p:sp>
        <p:nvSpPr>
          <p:cNvPr id="7" name="Tekstiruutu 6"/>
          <p:cNvSpPr txBox="1"/>
          <p:nvPr/>
        </p:nvSpPr>
        <p:spPr>
          <a:xfrm>
            <a:off x="5169024" y="4149080"/>
            <a:ext cx="2946276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rgbClr val="FF0000"/>
                </a:solidFill>
              </a:rPr>
              <a:t>Tekemällä oheiset valinnat selain ei enää kysy seuraavalla kerralla samaa</a:t>
            </a:r>
          </a:p>
        </p:txBody>
      </p:sp>
      <p:sp>
        <p:nvSpPr>
          <p:cNvPr id="8" name="Tekstiruutu 7"/>
          <p:cNvSpPr txBox="1"/>
          <p:nvPr/>
        </p:nvSpPr>
        <p:spPr>
          <a:xfrm>
            <a:off x="5169024" y="4829408"/>
            <a:ext cx="294627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rgbClr val="FF0000"/>
                </a:solidFill>
              </a:rPr>
              <a:t>Tarkasta että ruudussa on Java™ Web </a:t>
            </a:r>
            <a:r>
              <a:rPr lang="fi-FI" sz="1400" dirty="0" err="1">
                <a:solidFill>
                  <a:srgbClr val="FF0000"/>
                </a:solidFill>
              </a:rPr>
              <a:t>Start</a:t>
            </a:r>
            <a:r>
              <a:rPr lang="fi-FI" sz="1400" dirty="0">
                <a:solidFill>
                  <a:srgbClr val="FF0000"/>
                </a:solidFill>
              </a:rPr>
              <a:t> </a:t>
            </a:r>
            <a:r>
              <a:rPr lang="fi-FI" sz="1400" dirty="0" err="1">
                <a:solidFill>
                  <a:srgbClr val="FF0000"/>
                </a:solidFill>
              </a:rPr>
              <a:t>Launcher</a:t>
            </a:r>
            <a:endParaRPr lang="fi-FI" sz="1400" dirty="0">
              <a:solidFill>
                <a:srgbClr val="FF0000"/>
              </a:solidFill>
            </a:endParaRPr>
          </a:p>
        </p:txBody>
      </p:sp>
      <p:sp>
        <p:nvSpPr>
          <p:cNvPr id="9" name="Tekstiruutu 8"/>
          <p:cNvSpPr txBox="1"/>
          <p:nvPr/>
        </p:nvSpPr>
        <p:spPr>
          <a:xfrm>
            <a:off x="5169024" y="5414184"/>
            <a:ext cx="294627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rgbClr val="FF0000"/>
                </a:solidFill>
              </a:rPr>
              <a:t>Valitse ”Tee näin oletuksena…”</a:t>
            </a:r>
          </a:p>
        </p:txBody>
      </p:sp>
      <p:sp>
        <p:nvSpPr>
          <p:cNvPr id="10" name="Tekstiruutu 9"/>
          <p:cNvSpPr txBox="1"/>
          <p:nvPr/>
        </p:nvSpPr>
        <p:spPr>
          <a:xfrm>
            <a:off x="5169024" y="5914141"/>
            <a:ext cx="294627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rgbClr val="FF0000"/>
                </a:solidFill>
              </a:rPr>
              <a:t>Klikkaa ”OK”</a:t>
            </a:r>
          </a:p>
        </p:txBody>
      </p:sp>
      <p:sp>
        <p:nvSpPr>
          <p:cNvPr id="11" name="Tekstiruutu 10"/>
          <p:cNvSpPr txBox="1"/>
          <p:nvPr/>
        </p:nvSpPr>
        <p:spPr>
          <a:xfrm>
            <a:off x="1996101" y="76226"/>
            <a:ext cx="59137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OHJELMAN KÄYNNISTYMINEN (Firefox)</a:t>
            </a:r>
          </a:p>
        </p:txBody>
      </p:sp>
    </p:spTree>
    <p:extLst>
      <p:ext uri="{BB962C8B-B14F-4D97-AF65-F5344CB8AC3E}">
        <p14:creationId xmlns:p14="http://schemas.microsoft.com/office/powerpoint/2010/main" val="807626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79" t="35597" r="34094" b="35366"/>
          <a:stretch/>
        </p:blipFill>
        <p:spPr bwMode="auto">
          <a:xfrm>
            <a:off x="2312522" y="2780928"/>
            <a:ext cx="5358750" cy="2740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tsikko 1"/>
          <p:cNvSpPr>
            <a:spLocks noGrp="1"/>
          </p:cNvSpPr>
          <p:nvPr>
            <p:ph type="title"/>
          </p:nvPr>
        </p:nvSpPr>
        <p:spPr>
          <a:xfrm>
            <a:off x="742950" y="328613"/>
            <a:ext cx="7639050" cy="914400"/>
          </a:xfrm>
        </p:spPr>
        <p:txBody>
          <a:bodyPr/>
          <a:lstStyle/>
          <a:p>
            <a:r>
              <a:rPr lang="fi-FI" altLang="fi-FI" dirty="0"/>
              <a:t>TILASTOINTI TULOSPALVELU  (</a:t>
            </a:r>
            <a:r>
              <a:rPr lang="fi-FI" altLang="fi-FI" dirty="0" err="1"/>
              <a:t>TiTu</a:t>
            </a:r>
            <a:r>
              <a:rPr lang="fi-FI" altLang="fi-FI" dirty="0"/>
              <a:t>)</a:t>
            </a:r>
            <a:endParaRPr lang="fi-FI" dirty="0"/>
          </a:p>
        </p:txBody>
      </p:sp>
      <p:sp>
        <p:nvSpPr>
          <p:cNvPr id="4" name="Tekstiruutu 3"/>
          <p:cNvSpPr txBox="1"/>
          <p:nvPr/>
        </p:nvSpPr>
        <p:spPr>
          <a:xfrm>
            <a:off x="2648744" y="1124744"/>
            <a:ext cx="431438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600" dirty="0"/>
              <a:t>Kirjaudu ohjelmaan syöttämällä yhteystietosi.</a:t>
            </a:r>
          </a:p>
          <a:p>
            <a:r>
              <a:rPr lang="fi-FI" sz="1600" dirty="0"/>
              <a:t>Käyttäjän nimi tulostuu pöytäkirjaan kirjuriksi.</a:t>
            </a:r>
          </a:p>
          <a:p>
            <a:endParaRPr lang="fi-FI" sz="1600" dirty="0"/>
          </a:p>
          <a:p>
            <a:endParaRPr lang="fi-FI" sz="1200" dirty="0"/>
          </a:p>
          <a:p>
            <a:endParaRPr lang="fi-FI" sz="1200" dirty="0"/>
          </a:p>
          <a:p>
            <a:r>
              <a:rPr lang="fi-FI" sz="1600" dirty="0">
                <a:solidFill>
                  <a:srgbClr val="FF0000"/>
                </a:solidFill>
              </a:rPr>
              <a:t>Tulospalvelussa EI OLE jatkuvaa päivystystä.</a:t>
            </a:r>
          </a:p>
        </p:txBody>
      </p:sp>
      <p:sp>
        <p:nvSpPr>
          <p:cNvPr id="7" name="Alanuoli 6"/>
          <p:cNvSpPr/>
          <p:nvPr/>
        </p:nvSpPr>
        <p:spPr bwMode="auto">
          <a:xfrm rot="17095778">
            <a:off x="5101811" y="4636109"/>
            <a:ext cx="340616" cy="489204"/>
          </a:xfrm>
          <a:prstGeom prst="downArrow">
            <a:avLst/>
          </a:prstGeom>
          <a:solidFill>
            <a:srgbClr val="FF33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4" charset="-128"/>
            </a:endParaRPr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A37C78A-E8B0-49D4-B711-366C90B57044}" type="datetime1">
              <a:rPr lang="fi-FI" altLang="fi-FI" smtClean="0"/>
              <a:t>14.9.2017</a:t>
            </a:fld>
            <a:endParaRPr lang="fi-FI" alt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altLang="fi-FI"/>
              <a:t>Suomen Jääkiekkoliitto / RK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A1B22D-A067-4939-BA7D-12D8D4F8B8B0}" type="slidenum">
              <a:rPr lang="fi-FI" altLang="fi-FI" smtClean="0"/>
              <a:pPr>
                <a:defRPr/>
              </a:pPr>
              <a:t>17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166765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1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6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ACFAEB-05F2-40BB-8704-43DC784BDBC9}" type="datetime1">
              <a:rPr lang="fi-FI" altLang="fi-FI" smtClean="0"/>
              <a:t>14.9.2017</a:t>
            </a:fld>
            <a:endParaRPr lang="fi-FI" alt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altLang="fi-FI"/>
              <a:t>Suomen Jääkiekkoliitto / RK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A53CFE-1B4B-4872-A9C6-D0D878DF34D0}" type="slidenum">
              <a:rPr lang="fi-FI" altLang="fi-FI" smtClean="0"/>
              <a:pPr>
                <a:defRPr/>
              </a:pPr>
              <a:t>18</a:t>
            </a:fld>
            <a:endParaRPr lang="fi-FI" altLang="fi-FI"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480" y="70981"/>
            <a:ext cx="9001000" cy="6634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7755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47176" y="332656"/>
            <a:ext cx="7639050" cy="914400"/>
          </a:xfrm>
        </p:spPr>
        <p:txBody>
          <a:bodyPr/>
          <a:lstStyle/>
          <a:p>
            <a:r>
              <a:rPr lang="fi-FI" altLang="fi-FI" dirty="0"/>
              <a:t>TILASTOITAVA TULOSPALVELU  (</a:t>
            </a:r>
            <a:r>
              <a:rPr lang="fi-FI" altLang="fi-FI" dirty="0" err="1"/>
              <a:t>TiTu</a:t>
            </a:r>
            <a:r>
              <a:rPr lang="fi-FI" altLang="fi-FI" dirty="0"/>
              <a:t>)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42950" y="1268760"/>
            <a:ext cx="8420100" cy="4446240"/>
          </a:xfrm>
        </p:spPr>
        <p:txBody>
          <a:bodyPr/>
          <a:lstStyle/>
          <a:p>
            <a:pPr marL="0" indent="0">
              <a:buNone/>
            </a:pPr>
            <a:r>
              <a:rPr lang="fi-FI" sz="1800" dirty="0" err="1"/>
              <a:t>Firefoxissa</a:t>
            </a:r>
            <a:r>
              <a:rPr lang="fi-FI" sz="1800" dirty="0"/>
              <a:t> pitää vielä hyväksyä </a:t>
            </a:r>
          </a:p>
          <a:p>
            <a:pPr marL="0" indent="0">
              <a:buNone/>
            </a:pPr>
            <a:r>
              <a:rPr lang="fi-FI" sz="1800" dirty="0"/>
              <a:t>selaimen suojausohitus klikkaamalla</a:t>
            </a:r>
          </a:p>
          <a:p>
            <a:pPr marL="0" indent="0">
              <a:buNone/>
            </a:pPr>
            <a:r>
              <a:rPr lang="fi-FI" sz="1800" dirty="0"/>
              <a:t>tämän näköistä kuvaketta.</a:t>
            </a: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sz="1800" dirty="0"/>
              <a:t>Seuraavaksi ohjelma kysyy</a:t>
            </a:r>
          </a:p>
          <a:p>
            <a:pPr marL="0" indent="0">
              <a:buNone/>
            </a:pPr>
            <a:r>
              <a:rPr lang="fi-FI" sz="1800" dirty="0"/>
              <a:t>Liitännäisistä, ota käyttöön.</a:t>
            </a:r>
          </a:p>
          <a:p>
            <a:pPr marL="0" indent="0">
              <a:buNone/>
            </a:pPr>
            <a:r>
              <a:rPr lang="fi-FI" sz="1800" dirty="0"/>
              <a:t>Hyväksy painamalla</a:t>
            </a:r>
          </a:p>
          <a:p>
            <a:pPr marL="0" indent="0">
              <a:buNone/>
            </a:pPr>
            <a:endParaRPr lang="fi-FI" dirty="0"/>
          </a:p>
          <a:p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A6EF8D0-6E1C-4BD5-A68D-5E8ED6604B8B}" type="datetime1">
              <a:rPr lang="fi-FI" altLang="fi-FI" smtClean="0"/>
              <a:t>14.9.2017</a:t>
            </a:fld>
            <a:endParaRPr lang="fi-FI" alt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altLang="fi-FI"/>
              <a:t>Suomen Jääkiekkoliitto / RK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A1B22D-A067-4939-BA7D-12D8D4F8B8B0}" type="slidenum">
              <a:rPr lang="fi-FI" altLang="fi-FI" smtClean="0"/>
              <a:pPr>
                <a:defRPr/>
              </a:pPr>
              <a:t>19</a:t>
            </a:fld>
            <a:endParaRPr lang="fi-FI" altLang="fi-FI"/>
          </a:p>
        </p:txBody>
      </p:sp>
      <p:pic>
        <p:nvPicPr>
          <p:cNvPr id="35842" name="Picture 2" descr="C:\Users\Acer\Documents\screenshots\screenshot.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5008" y="1196752"/>
            <a:ext cx="2160240" cy="1849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3" name="Picture 3" descr="C:\Users\Acer\Documents\screenshots\screenshot.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2704" y="3284984"/>
            <a:ext cx="5150743" cy="2264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uora nuoliyhdysviiva 7"/>
          <p:cNvCxnSpPr/>
          <p:nvPr/>
        </p:nvCxnSpPr>
        <p:spPr bwMode="auto">
          <a:xfrm flipV="1">
            <a:off x="3440832" y="1844825"/>
            <a:ext cx="2448272" cy="13825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uora nuoliyhdysviiva 11"/>
          <p:cNvCxnSpPr/>
          <p:nvPr/>
        </p:nvCxnSpPr>
        <p:spPr bwMode="auto">
          <a:xfrm>
            <a:off x="3296816" y="4617132"/>
            <a:ext cx="3888432" cy="39604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263801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latunnisteen paikkamerkki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i-FI" altLang="fi-FI" sz="1000" dirty="0">
                <a:solidFill>
                  <a:srgbClr val="0066CC"/>
                </a:solidFill>
              </a:rPr>
              <a:t>Suomen Jääkiekkoliitto / RK</a:t>
            </a:r>
          </a:p>
        </p:txBody>
      </p:sp>
      <p:sp>
        <p:nvSpPr>
          <p:cNvPr id="7171" name="Dian numeron paikkamerkki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A1694B5-FEC4-4E49-931D-179412B5BB23}" type="slidenum">
              <a:rPr lang="fi-FI" altLang="fi-FI" sz="1000" smtClean="0">
                <a:solidFill>
                  <a:srgbClr val="0066CC"/>
                </a:solidFill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fi-FI" altLang="fi-FI" sz="1000">
              <a:solidFill>
                <a:srgbClr val="0066CC"/>
              </a:solidFill>
            </a:endParaRPr>
          </a:p>
        </p:txBody>
      </p:sp>
      <p:sp>
        <p:nvSpPr>
          <p:cNvPr id="6149" name="Oval 20"/>
          <p:cNvSpPr>
            <a:spLocks noChangeArrowheads="1"/>
          </p:cNvSpPr>
          <p:nvPr/>
        </p:nvSpPr>
        <p:spPr bwMode="auto">
          <a:xfrm>
            <a:off x="2000250" y="476250"/>
            <a:ext cx="5761038" cy="5040313"/>
          </a:xfrm>
          <a:prstGeom prst="ellipse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i-FI" altLang="fi-FI" sz="2400"/>
              <a:t>       </a:t>
            </a:r>
          </a:p>
        </p:txBody>
      </p:sp>
      <p:sp>
        <p:nvSpPr>
          <p:cNvPr id="6150" name="Text Box 22"/>
          <p:cNvSpPr txBox="1">
            <a:spLocks noChangeArrowheads="1"/>
          </p:cNvSpPr>
          <p:nvPr/>
        </p:nvSpPr>
        <p:spPr bwMode="auto">
          <a:xfrm>
            <a:off x="2878664" y="2254250"/>
            <a:ext cx="4004221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fi-FI" altLang="fi-FI" sz="2400" b="1" dirty="0"/>
          </a:p>
          <a:p>
            <a:pPr algn="ctr">
              <a:spcBef>
                <a:spcPct val="0"/>
              </a:spcBef>
              <a:buFontTx/>
              <a:buNone/>
            </a:pPr>
            <a:r>
              <a:rPr lang="fi-FI" altLang="fi-FI" sz="2400" b="1" dirty="0"/>
              <a:t>Henrik </a:t>
            </a:r>
            <a:r>
              <a:rPr lang="fi-FI" altLang="fi-FI" sz="2400" b="1" dirty="0" err="1"/>
              <a:t>Olander</a:t>
            </a:r>
            <a:endParaRPr lang="fi-FI" altLang="fi-FI" sz="2400" b="1" dirty="0"/>
          </a:p>
          <a:p>
            <a:pPr algn="ctr">
              <a:spcBef>
                <a:spcPct val="0"/>
              </a:spcBef>
              <a:buFontTx/>
              <a:buNone/>
            </a:pPr>
            <a:r>
              <a:rPr lang="fi-FI" altLang="fi-FI" sz="2400" dirty="0" smtClean="0"/>
              <a:t>HMLJT</a:t>
            </a:r>
            <a:endParaRPr lang="fi-FI" altLang="fi-FI" sz="2400" dirty="0"/>
          </a:p>
          <a:p>
            <a:pPr algn="ctr">
              <a:spcBef>
                <a:spcPct val="0"/>
              </a:spcBef>
              <a:buFontTx/>
              <a:buNone/>
            </a:pPr>
            <a:r>
              <a:rPr lang="fi-FI" altLang="fi-FI" sz="2400" dirty="0" smtClean="0"/>
              <a:t>0408292727</a:t>
            </a:r>
            <a:endParaRPr lang="fi-FI" altLang="fi-FI" sz="2400" dirty="0"/>
          </a:p>
          <a:p>
            <a:pPr algn="ctr">
              <a:spcBef>
                <a:spcPct val="0"/>
              </a:spcBef>
              <a:buFontTx/>
              <a:buNone/>
            </a:pPr>
            <a:r>
              <a:rPr lang="fi-FI" altLang="fi-FI" sz="2400" dirty="0" err="1" smtClean="0"/>
              <a:t>henkka.olander@gmail.com</a:t>
            </a:r>
            <a:endParaRPr lang="fi-FI" altLang="fi-FI" sz="2400" dirty="0"/>
          </a:p>
        </p:txBody>
      </p:sp>
      <p:sp>
        <p:nvSpPr>
          <p:cNvPr id="2" name="Tekstiruutu 1"/>
          <p:cNvSpPr txBox="1">
            <a:spLocks noChangeArrowheads="1"/>
          </p:cNvSpPr>
          <p:nvPr/>
        </p:nvSpPr>
        <p:spPr bwMode="auto">
          <a:xfrm>
            <a:off x="2832100" y="1268413"/>
            <a:ext cx="4097338" cy="585787"/>
          </a:xfrm>
          <a:prstGeom prst="rect">
            <a:avLst/>
          </a:prstGeom>
          <a:solidFill>
            <a:srgbClr val="00AD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i-FI" altLang="fi-FI" sz="3200" b="1"/>
              <a:t>Kouluttajana tänään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B3CF96-5959-4378-ACDA-60774C61A457}" type="datetime1">
              <a:rPr lang="fi-FI" altLang="fi-FI" smtClean="0"/>
              <a:t>14.9.2017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842082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43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 animBg="1"/>
      <p:bldP spid="6150" grpId="0"/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EC5A2C-9008-48A2-8E1A-DB0B1B9C19D3}" type="datetime1">
              <a:rPr lang="fi-FI" altLang="fi-FI" smtClean="0"/>
              <a:t>14.9.2017</a:t>
            </a:fld>
            <a:endParaRPr lang="fi-FI" alt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altLang="fi-FI"/>
              <a:t>Suomen Jääkiekkoliitto / RK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A1B22D-A067-4939-BA7D-12D8D4F8B8B0}" type="slidenum">
              <a:rPr lang="fi-FI" altLang="fi-FI" smtClean="0"/>
              <a:pPr>
                <a:defRPr/>
              </a:pPr>
              <a:t>20</a:t>
            </a:fld>
            <a:endParaRPr lang="fi-FI" altLang="fi-FI"/>
          </a:p>
        </p:txBody>
      </p:sp>
      <p:sp>
        <p:nvSpPr>
          <p:cNvPr id="8" name="Otsikko 1"/>
          <p:cNvSpPr>
            <a:spLocks noGrp="1"/>
          </p:cNvSpPr>
          <p:nvPr>
            <p:ph type="title"/>
          </p:nvPr>
        </p:nvSpPr>
        <p:spPr>
          <a:xfrm>
            <a:off x="742950" y="328613"/>
            <a:ext cx="7639050" cy="914400"/>
          </a:xfrm>
        </p:spPr>
        <p:txBody>
          <a:bodyPr/>
          <a:lstStyle/>
          <a:p>
            <a:r>
              <a:rPr lang="fi-FI" altLang="fi-FI" dirty="0"/>
              <a:t>TILASTOINTI TULOSPALVELU  (</a:t>
            </a:r>
            <a:r>
              <a:rPr lang="fi-FI" altLang="fi-FI" dirty="0" err="1"/>
              <a:t>TiTu</a:t>
            </a:r>
            <a:r>
              <a:rPr lang="fi-FI" altLang="fi-FI" dirty="0"/>
              <a:t>)</a:t>
            </a:r>
            <a:endParaRPr lang="fi-FI" dirty="0"/>
          </a:p>
        </p:txBody>
      </p:sp>
      <p:sp>
        <p:nvSpPr>
          <p:cNvPr id="10" name="Sisällön paikkamerkki 2"/>
          <p:cNvSpPr>
            <a:spLocks noGrp="1"/>
          </p:cNvSpPr>
          <p:nvPr>
            <p:ph idx="1"/>
          </p:nvPr>
        </p:nvSpPr>
        <p:spPr>
          <a:xfrm>
            <a:off x="4902128" y="1238903"/>
            <a:ext cx="3608650" cy="1906419"/>
          </a:xfrm>
        </p:spPr>
        <p:txBody>
          <a:bodyPr/>
          <a:lstStyle/>
          <a:p>
            <a:pPr marL="0" indent="0">
              <a:buNone/>
            </a:pPr>
            <a:r>
              <a:rPr lang="fi-FI" sz="1600" b="1" dirty="0"/>
              <a:t>Tallennettuasi kokoonpanoihin  muutoksia, päivitä </a:t>
            </a:r>
            <a:r>
              <a:rPr lang="fi-FI" sz="1600" b="1" dirty="0" err="1"/>
              <a:t>TiTun</a:t>
            </a:r>
            <a:r>
              <a:rPr lang="fi-FI" sz="1600" b="1" dirty="0"/>
              <a:t> </a:t>
            </a:r>
          </a:p>
          <a:p>
            <a:pPr marL="0" indent="0">
              <a:buNone/>
            </a:pPr>
            <a:r>
              <a:rPr lang="fi-FI" sz="1600" b="1" dirty="0"/>
              <a:t>oikeassa yläreunassa olevasta  </a:t>
            </a:r>
            <a:r>
              <a:rPr lang="fi-FI" sz="1600" b="1" dirty="0">
                <a:solidFill>
                  <a:srgbClr val="FF0000"/>
                </a:solidFill>
              </a:rPr>
              <a:t>lisäasetukset</a:t>
            </a:r>
            <a:r>
              <a:rPr lang="fi-FI" sz="1600" b="1" dirty="0"/>
              <a:t> napista, </a:t>
            </a:r>
          </a:p>
          <a:p>
            <a:pPr marL="0" indent="0">
              <a:buNone/>
            </a:pPr>
            <a:r>
              <a:rPr lang="fi-FI" sz="1600" b="1" dirty="0"/>
              <a:t>(avautuu pienempi ikkuna).</a:t>
            </a:r>
          </a:p>
          <a:p>
            <a:r>
              <a:rPr lang="fi-FI" sz="1600" dirty="0"/>
              <a:t>seuraava sivu</a:t>
            </a:r>
          </a:p>
        </p:txBody>
      </p:sp>
      <p:sp>
        <p:nvSpPr>
          <p:cNvPr id="11" name="Tekstiruutu 10"/>
          <p:cNvSpPr txBox="1"/>
          <p:nvPr/>
        </p:nvSpPr>
        <p:spPr>
          <a:xfrm>
            <a:off x="527205" y="1238904"/>
            <a:ext cx="36299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None/>
            </a:pPr>
            <a:r>
              <a:rPr lang="fi-FI" sz="1600" dirty="0"/>
              <a:t>Tilastointi avautuu uuteen ohjelmaan, </a:t>
            </a:r>
          </a:p>
          <a:p>
            <a:pPr marL="0" indent="0">
              <a:buNone/>
            </a:pPr>
            <a:r>
              <a:rPr lang="fi-FI" sz="1600" dirty="0"/>
              <a:t>kokoonpanosivusto jää avoimeksi </a:t>
            </a:r>
          </a:p>
          <a:p>
            <a:pPr marL="0" indent="0">
              <a:buNone/>
            </a:pPr>
            <a:r>
              <a:rPr lang="fi-FI" sz="1600" dirty="0"/>
              <a:t>selaimen toiseen ikkunaan. </a:t>
            </a:r>
          </a:p>
        </p:txBody>
      </p:sp>
      <p:sp>
        <p:nvSpPr>
          <p:cNvPr id="12" name="Tekstiruutu 11"/>
          <p:cNvSpPr txBox="1"/>
          <p:nvPr/>
        </p:nvSpPr>
        <p:spPr>
          <a:xfrm>
            <a:off x="527205" y="2276872"/>
            <a:ext cx="37512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600" dirty="0"/>
              <a:t>Voit muokata joukkueen kokoonpanoja </a:t>
            </a:r>
          </a:p>
          <a:p>
            <a:r>
              <a:rPr lang="fi-FI" sz="1600" dirty="0"/>
              <a:t>Tarvittaessa kokoonpano-ikkunassa.</a:t>
            </a: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5" t="3331" r="16315" b="67633"/>
          <a:stretch/>
        </p:blipFill>
        <p:spPr bwMode="auto">
          <a:xfrm>
            <a:off x="432000" y="3057937"/>
            <a:ext cx="8964000" cy="1784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2" t="21250" r="26120" b="48186"/>
          <a:stretch/>
        </p:blipFill>
        <p:spPr bwMode="auto">
          <a:xfrm>
            <a:off x="432000" y="3789040"/>
            <a:ext cx="9036000" cy="19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Suora nuoliyhdysviiva 14"/>
          <p:cNvCxnSpPr/>
          <p:nvPr/>
        </p:nvCxnSpPr>
        <p:spPr bwMode="auto">
          <a:xfrm>
            <a:off x="2402815" y="2780599"/>
            <a:ext cx="288032" cy="28367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uora nuoliyhdysviiva 18"/>
          <p:cNvCxnSpPr/>
          <p:nvPr/>
        </p:nvCxnSpPr>
        <p:spPr bwMode="auto">
          <a:xfrm>
            <a:off x="7545288" y="2132856"/>
            <a:ext cx="1368152" cy="201622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067810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  <p:bldP spid="11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97B49F4-B634-4CC8-B9BE-FFABD76D6FF5}" type="datetime1">
              <a:rPr lang="fi-FI" altLang="fi-FI" smtClean="0"/>
              <a:t>14.9.2017</a:t>
            </a:fld>
            <a:endParaRPr lang="fi-FI" alt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altLang="fi-FI"/>
              <a:t>Suomen Jääkiekkoliitto / RK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A1B22D-A067-4939-BA7D-12D8D4F8B8B0}" type="slidenum">
              <a:rPr lang="fi-FI" altLang="fi-FI" smtClean="0"/>
              <a:pPr>
                <a:defRPr/>
              </a:pPr>
              <a:t>21</a:t>
            </a:fld>
            <a:endParaRPr lang="fi-FI" altLang="fi-FI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10" t="16358" r="14148" b="5400"/>
          <a:stretch/>
        </p:blipFill>
        <p:spPr bwMode="auto">
          <a:xfrm>
            <a:off x="3053716" y="864000"/>
            <a:ext cx="5600741" cy="486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tsikko 1"/>
          <p:cNvSpPr>
            <a:spLocks noGrp="1"/>
          </p:cNvSpPr>
          <p:nvPr>
            <p:ph type="title"/>
          </p:nvPr>
        </p:nvSpPr>
        <p:spPr>
          <a:xfrm>
            <a:off x="742950" y="328613"/>
            <a:ext cx="7639050" cy="508098"/>
          </a:xfrm>
        </p:spPr>
        <p:txBody>
          <a:bodyPr/>
          <a:lstStyle/>
          <a:p>
            <a:r>
              <a:rPr lang="fi-FI" altLang="fi-FI" dirty="0"/>
              <a:t>TILASTOINTI TULOSPALVELU  (</a:t>
            </a:r>
            <a:r>
              <a:rPr lang="fi-FI" altLang="fi-FI" dirty="0" err="1"/>
              <a:t>TiTu</a:t>
            </a:r>
            <a:r>
              <a:rPr lang="fi-FI" altLang="fi-FI" dirty="0"/>
              <a:t>)</a:t>
            </a:r>
            <a:endParaRPr lang="fi-FI" dirty="0"/>
          </a:p>
        </p:txBody>
      </p:sp>
      <p:sp>
        <p:nvSpPr>
          <p:cNvPr id="10" name="Sisällön paikkamerkki 2"/>
          <p:cNvSpPr>
            <a:spLocks noGrp="1"/>
          </p:cNvSpPr>
          <p:nvPr>
            <p:ph idx="1"/>
          </p:nvPr>
        </p:nvSpPr>
        <p:spPr>
          <a:xfrm>
            <a:off x="488504" y="3429000"/>
            <a:ext cx="2509832" cy="680939"/>
          </a:xfrm>
          <a:solidFill>
            <a:srgbClr val="FFFF00"/>
          </a:solidFill>
        </p:spPr>
        <p:txBody>
          <a:bodyPr/>
          <a:lstStyle/>
          <a:p>
            <a:pPr marL="0" indent="0">
              <a:buNone/>
            </a:pPr>
            <a:r>
              <a:rPr lang="fi-FI" sz="1600" b="1" dirty="0"/>
              <a:t>Päivitä kokoonpano  muutokset </a:t>
            </a:r>
            <a:endParaRPr lang="fi-FI" sz="1600" dirty="0"/>
          </a:p>
        </p:txBody>
      </p:sp>
      <p:cxnSp>
        <p:nvCxnSpPr>
          <p:cNvPr id="11" name="Suora nuoliyhdysviiva 10"/>
          <p:cNvCxnSpPr/>
          <p:nvPr/>
        </p:nvCxnSpPr>
        <p:spPr bwMode="auto">
          <a:xfrm>
            <a:off x="1928664" y="4077072"/>
            <a:ext cx="5315356" cy="1508235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Sisällön paikkamerkki 2"/>
          <p:cNvSpPr txBox="1">
            <a:spLocks/>
          </p:cNvSpPr>
          <p:nvPr/>
        </p:nvSpPr>
        <p:spPr bwMode="auto">
          <a:xfrm>
            <a:off x="541586" y="4490719"/>
            <a:ext cx="2509832" cy="680939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fi-FI" sz="1600" kern="0" dirty="0"/>
              <a:t>Sulje ruutu löytyy ikkunan alareunasta </a:t>
            </a:r>
          </a:p>
        </p:txBody>
      </p:sp>
      <p:cxnSp>
        <p:nvCxnSpPr>
          <p:cNvPr id="13" name="Suora nuoliyhdysviiva 12"/>
          <p:cNvCxnSpPr/>
          <p:nvPr/>
        </p:nvCxnSpPr>
        <p:spPr bwMode="auto">
          <a:xfrm>
            <a:off x="1904000" y="4931154"/>
            <a:ext cx="4921208" cy="79787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241490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3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3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/>
      <p:bldP spid="12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1B27EAC-450D-48F0-B971-4BD5DF5989D7}" type="datetime1">
              <a:rPr lang="fi-FI" altLang="fi-FI" smtClean="0"/>
              <a:t>14.9.2017</a:t>
            </a:fld>
            <a:endParaRPr lang="fi-FI" alt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altLang="fi-FI"/>
              <a:t>Suomen Jääkiekkoliitto / RK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A53CFE-1B4B-4872-A9C6-D0D878DF34D0}" type="slidenum">
              <a:rPr lang="fi-FI" altLang="fi-FI" smtClean="0"/>
              <a:pPr>
                <a:defRPr/>
              </a:pPr>
              <a:t>22</a:t>
            </a:fld>
            <a:endParaRPr lang="fi-FI" altLang="fi-FI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1" t="19681" r="20957" b="6500"/>
          <a:stretch/>
        </p:blipFill>
        <p:spPr bwMode="auto">
          <a:xfrm>
            <a:off x="272480" y="1052736"/>
            <a:ext cx="8655376" cy="4603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tsikko 1"/>
          <p:cNvSpPr txBox="1">
            <a:spLocks/>
          </p:cNvSpPr>
          <p:nvPr/>
        </p:nvSpPr>
        <p:spPr bwMode="auto">
          <a:xfrm>
            <a:off x="895350" y="260648"/>
            <a:ext cx="76390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r>
              <a:rPr lang="fi-FI" altLang="fi-FI" kern="0" dirty="0"/>
              <a:t>TILASTOINTI TULOSPALVELU  (</a:t>
            </a:r>
            <a:r>
              <a:rPr lang="fi-FI" altLang="fi-FI" kern="0" dirty="0" err="1"/>
              <a:t>TiTu</a:t>
            </a:r>
            <a:r>
              <a:rPr lang="fi-FI" altLang="fi-FI" kern="0" dirty="0"/>
              <a:t>)</a:t>
            </a:r>
            <a:endParaRPr lang="fi-FI" kern="0" dirty="0"/>
          </a:p>
        </p:txBody>
      </p:sp>
      <p:sp>
        <p:nvSpPr>
          <p:cNvPr id="8" name="Tekstiruutu 7"/>
          <p:cNvSpPr txBox="1"/>
          <p:nvPr/>
        </p:nvSpPr>
        <p:spPr>
          <a:xfrm>
            <a:off x="4924367" y="2985960"/>
            <a:ext cx="2496196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i-FI" sz="1600" b="1" dirty="0">
                <a:solidFill>
                  <a:srgbClr val="FF0000"/>
                </a:solidFill>
              </a:rPr>
              <a:t>Aloita erä</a:t>
            </a:r>
            <a:r>
              <a:rPr lang="fi-FI" sz="1600" dirty="0"/>
              <a:t>, heti </a:t>
            </a:r>
          </a:p>
          <a:p>
            <a:r>
              <a:rPr lang="fi-FI" sz="1600" dirty="0"/>
              <a:t>aloita ottelu napin jälkeen</a:t>
            </a:r>
          </a:p>
        </p:txBody>
      </p:sp>
      <p:sp>
        <p:nvSpPr>
          <p:cNvPr id="9" name="Tekstiruutu 8"/>
          <p:cNvSpPr txBox="1"/>
          <p:nvPr/>
        </p:nvSpPr>
        <p:spPr>
          <a:xfrm>
            <a:off x="688062" y="2887723"/>
            <a:ext cx="3571812" cy="1077218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i-FI" sz="1600" b="1" dirty="0">
                <a:solidFill>
                  <a:srgbClr val="FF0000"/>
                </a:solidFill>
              </a:rPr>
              <a:t>Aloita ottelu, </a:t>
            </a:r>
            <a:r>
              <a:rPr lang="fi-FI" sz="1600" dirty="0"/>
              <a:t>kun aloituskentälliset</a:t>
            </a:r>
          </a:p>
          <a:p>
            <a:r>
              <a:rPr lang="fi-FI" sz="1600" dirty="0"/>
              <a:t>ovat jäällä, näyttää heti seurannassa,</a:t>
            </a:r>
          </a:p>
          <a:p>
            <a:r>
              <a:rPr lang="fi-FI" sz="1600" dirty="0"/>
              <a:t>että peli olisi alkanut.</a:t>
            </a:r>
          </a:p>
          <a:p>
            <a:r>
              <a:rPr lang="fi-FI" sz="1600" b="1" dirty="0">
                <a:solidFill>
                  <a:srgbClr val="FF0000"/>
                </a:solidFill>
              </a:rPr>
              <a:t>Älä paina liian aikaisin</a:t>
            </a:r>
            <a:r>
              <a:rPr lang="fi-FI" sz="1600" dirty="0"/>
              <a:t>. </a:t>
            </a:r>
          </a:p>
        </p:txBody>
      </p:sp>
      <p:cxnSp>
        <p:nvCxnSpPr>
          <p:cNvPr id="10" name="Suora nuoliyhdysviiva 9"/>
          <p:cNvCxnSpPr/>
          <p:nvPr/>
        </p:nvCxnSpPr>
        <p:spPr bwMode="auto">
          <a:xfrm flipV="1">
            <a:off x="5385048" y="1772816"/>
            <a:ext cx="0" cy="121314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33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uora nuoliyhdysviiva 10"/>
          <p:cNvCxnSpPr/>
          <p:nvPr/>
        </p:nvCxnSpPr>
        <p:spPr bwMode="auto">
          <a:xfrm flipV="1">
            <a:off x="1640632" y="1412776"/>
            <a:ext cx="3456384" cy="14452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33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Tekstiruutu 11"/>
          <p:cNvSpPr txBox="1"/>
          <p:nvPr/>
        </p:nvSpPr>
        <p:spPr>
          <a:xfrm>
            <a:off x="344488" y="1717603"/>
            <a:ext cx="908852" cy="215444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fi-FI" sz="800" b="1" u="sng" dirty="0">
                <a:solidFill>
                  <a:srgbClr val="00B0F0"/>
                </a:solidFill>
              </a:rPr>
              <a:t>Suunta</a:t>
            </a:r>
          </a:p>
        </p:txBody>
      </p:sp>
      <p:sp>
        <p:nvSpPr>
          <p:cNvPr id="13" name="Tekstiruutu 12"/>
          <p:cNvSpPr txBox="1"/>
          <p:nvPr/>
        </p:nvSpPr>
        <p:spPr>
          <a:xfrm>
            <a:off x="798914" y="1717603"/>
            <a:ext cx="1633806" cy="215444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fi-FI" sz="800" b="1" dirty="0">
                <a:solidFill>
                  <a:srgbClr val="00FF00"/>
                </a:solidFill>
              </a:rPr>
              <a:t>Yhteys OK. Jono tyhjä.</a:t>
            </a:r>
          </a:p>
        </p:txBody>
      </p:sp>
    </p:spTree>
    <p:extLst>
      <p:ext uri="{BB962C8B-B14F-4D97-AF65-F5344CB8AC3E}">
        <p14:creationId xmlns:p14="http://schemas.microsoft.com/office/powerpoint/2010/main" val="2157852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D9C469-AA52-4934-A98F-D855EC32BD9B}" type="datetime1">
              <a:rPr lang="fi-FI" altLang="fi-FI" smtClean="0"/>
              <a:t>14.9.2017</a:t>
            </a:fld>
            <a:endParaRPr lang="fi-FI" alt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altLang="fi-FI"/>
              <a:t>Suomen Jääkiekkoliitto / RK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A53CFE-1B4B-4872-A9C6-D0D878DF34D0}" type="slidenum">
              <a:rPr lang="fi-FI" altLang="fi-FI" smtClean="0"/>
              <a:pPr>
                <a:defRPr/>
              </a:pPr>
              <a:t>23</a:t>
            </a:fld>
            <a:endParaRPr lang="fi-FI" altLang="fi-FI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" t="19681" r="21425" b="6008"/>
          <a:stretch/>
        </p:blipFill>
        <p:spPr bwMode="auto">
          <a:xfrm>
            <a:off x="274591" y="1052736"/>
            <a:ext cx="8587752" cy="4614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tsikko 1"/>
          <p:cNvSpPr txBox="1">
            <a:spLocks/>
          </p:cNvSpPr>
          <p:nvPr/>
        </p:nvSpPr>
        <p:spPr bwMode="auto">
          <a:xfrm>
            <a:off x="776536" y="260648"/>
            <a:ext cx="76390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algn="ctr"/>
            <a:r>
              <a:rPr lang="fi-FI" altLang="fi-FI" kern="0" dirty="0" err="1"/>
              <a:t>TiTu</a:t>
            </a:r>
            <a:r>
              <a:rPr lang="fi-FI" altLang="fi-FI" kern="0" dirty="0"/>
              <a:t>    ALOITTAVAT  MV:T</a:t>
            </a:r>
            <a:endParaRPr lang="fi-FI" kern="0" dirty="0"/>
          </a:p>
        </p:txBody>
      </p:sp>
      <p:sp>
        <p:nvSpPr>
          <p:cNvPr id="7" name="Tekstiruutu 6"/>
          <p:cNvSpPr txBox="1"/>
          <p:nvPr/>
        </p:nvSpPr>
        <p:spPr>
          <a:xfrm>
            <a:off x="1156564" y="2361467"/>
            <a:ext cx="4788362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i-FI" sz="1600" b="1" dirty="0"/>
              <a:t>Valitse aloittavat maalivahdit </a:t>
            </a:r>
            <a:r>
              <a:rPr lang="fi-FI" sz="1600" b="1" dirty="0" err="1"/>
              <a:t>klikaamalla</a:t>
            </a:r>
            <a:r>
              <a:rPr lang="fi-FI" sz="1600" b="1" dirty="0"/>
              <a:t> nimeä</a:t>
            </a:r>
            <a:endParaRPr lang="fi-FI" sz="1600" dirty="0"/>
          </a:p>
          <a:p>
            <a:r>
              <a:rPr lang="fi-FI" sz="1600" dirty="0">
                <a:solidFill>
                  <a:srgbClr val="FF0000"/>
                </a:solidFill>
              </a:rPr>
              <a:t>EI lisää napista</a:t>
            </a:r>
          </a:p>
        </p:txBody>
      </p:sp>
      <p:cxnSp>
        <p:nvCxnSpPr>
          <p:cNvPr id="8" name="Suora nuoliyhdysviiva 7"/>
          <p:cNvCxnSpPr/>
          <p:nvPr/>
        </p:nvCxnSpPr>
        <p:spPr bwMode="auto">
          <a:xfrm flipV="1">
            <a:off x="5848149" y="2441641"/>
            <a:ext cx="785159" cy="14401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33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uora nuoliyhdysviiva 8"/>
          <p:cNvCxnSpPr/>
          <p:nvPr/>
        </p:nvCxnSpPr>
        <p:spPr bwMode="auto">
          <a:xfrm>
            <a:off x="5848149" y="2780928"/>
            <a:ext cx="785159" cy="1880493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33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uora nuoliyhdysviiva 9"/>
          <p:cNvCxnSpPr/>
          <p:nvPr/>
        </p:nvCxnSpPr>
        <p:spPr bwMode="auto">
          <a:xfrm flipH="1" flipV="1">
            <a:off x="7113240" y="3023395"/>
            <a:ext cx="1029966" cy="507577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B0F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uora nuoliyhdysviiva 12"/>
          <p:cNvCxnSpPr/>
          <p:nvPr/>
        </p:nvCxnSpPr>
        <p:spPr bwMode="auto">
          <a:xfrm>
            <a:off x="4110850" y="2912866"/>
            <a:ext cx="2693880" cy="123621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3300"/>
            </a:solidFill>
            <a:prstDash val="sysDot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Tekstiruutu 14"/>
          <p:cNvSpPr txBox="1"/>
          <p:nvPr/>
        </p:nvSpPr>
        <p:spPr>
          <a:xfrm>
            <a:off x="2353798" y="4040429"/>
            <a:ext cx="3514104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i-FI" sz="1600" b="1" dirty="0"/>
              <a:t>Kellon </a:t>
            </a:r>
            <a:r>
              <a:rPr lang="fi-FI" sz="1600" b="1" dirty="0">
                <a:solidFill>
                  <a:srgbClr val="FF0000"/>
                </a:solidFill>
              </a:rPr>
              <a:t>käynnistä</a:t>
            </a:r>
            <a:r>
              <a:rPr lang="fi-FI" sz="1600" b="1" dirty="0"/>
              <a:t> nappi aktivoituu</a:t>
            </a:r>
          </a:p>
          <a:p>
            <a:r>
              <a:rPr lang="fi-FI" sz="1600" b="1" dirty="0"/>
              <a:t>Mv valinnan jälkeen.</a:t>
            </a:r>
            <a:endParaRPr lang="fi-FI" sz="1600" dirty="0">
              <a:solidFill>
                <a:srgbClr val="FF0000"/>
              </a:solidFill>
            </a:endParaRPr>
          </a:p>
        </p:txBody>
      </p:sp>
      <p:sp>
        <p:nvSpPr>
          <p:cNvPr id="20" name="Tekstiruutu 19"/>
          <p:cNvSpPr txBox="1"/>
          <p:nvPr/>
        </p:nvSpPr>
        <p:spPr>
          <a:xfrm>
            <a:off x="6804730" y="3487277"/>
            <a:ext cx="1887055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i-FI" sz="1400" dirty="0"/>
              <a:t>Maalivahdin pelijakso</a:t>
            </a:r>
          </a:p>
          <a:p>
            <a:r>
              <a:rPr lang="fi-FI" sz="1400" dirty="0"/>
              <a:t>tulee näkyviin.</a:t>
            </a:r>
          </a:p>
        </p:txBody>
      </p:sp>
      <p:cxnSp>
        <p:nvCxnSpPr>
          <p:cNvPr id="25" name="Suora nuoliyhdysviiva 24"/>
          <p:cNvCxnSpPr/>
          <p:nvPr/>
        </p:nvCxnSpPr>
        <p:spPr bwMode="auto">
          <a:xfrm flipH="1">
            <a:off x="7401272" y="3861048"/>
            <a:ext cx="792088" cy="158417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B0F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Tekstiruutu 10"/>
          <p:cNvSpPr txBox="1"/>
          <p:nvPr/>
        </p:nvSpPr>
        <p:spPr>
          <a:xfrm>
            <a:off x="344488" y="1717603"/>
            <a:ext cx="908852" cy="215444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fi-FI" sz="800" b="1" u="sng" dirty="0">
                <a:solidFill>
                  <a:srgbClr val="00B0F0"/>
                </a:solidFill>
              </a:rPr>
              <a:t>Suunta</a:t>
            </a:r>
          </a:p>
        </p:txBody>
      </p:sp>
      <p:sp>
        <p:nvSpPr>
          <p:cNvPr id="12" name="Tekstiruutu 11"/>
          <p:cNvSpPr txBox="1"/>
          <p:nvPr/>
        </p:nvSpPr>
        <p:spPr>
          <a:xfrm>
            <a:off x="798914" y="1717603"/>
            <a:ext cx="1633806" cy="215444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fi-FI" sz="800" b="1" dirty="0">
                <a:solidFill>
                  <a:srgbClr val="00FF00"/>
                </a:solidFill>
              </a:rPr>
              <a:t>Yhteys OK. Jono tyhjä.</a:t>
            </a:r>
          </a:p>
        </p:txBody>
      </p:sp>
      <p:cxnSp>
        <p:nvCxnSpPr>
          <p:cNvPr id="19" name="Suora nuoliyhdysviiva 18"/>
          <p:cNvCxnSpPr/>
          <p:nvPr/>
        </p:nvCxnSpPr>
        <p:spPr bwMode="auto">
          <a:xfrm flipH="1" flipV="1">
            <a:off x="2216697" y="1603505"/>
            <a:ext cx="1097996" cy="235772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33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6704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4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7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7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5" grpId="0" animBg="1"/>
      <p:bldP spid="2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F8E78E-FC6A-4142-8A2F-02CEFB761919}" type="datetime1">
              <a:rPr lang="fi-FI" altLang="fi-FI" smtClean="0"/>
              <a:t>14.9.2017</a:t>
            </a:fld>
            <a:endParaRPr lang="fi-FI" alt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altLang="fi-FI"/>
              <a:t>Suomen Jääkiekkoliitto / RK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A1B22D-A067-4939-BA7D-12D8D4F8B8B0}" type="slidenum">
              <a:rPr lang="fi-FI" altLang="fi-FI" smtClean="0"/>
              <a:pPr>
                <a:defRPr/>
              </a:pPr>
              <a:t>24</a:t>
            </a:fld>
            <a:endParaRPr lang="fi-FI" altLang="fi-FI"/>
          </a:p>
        </p:txBody>
      </p:sp>
      <p:sp>
        <p:nvSpPr>
          <p:cNvPr id="7" name="Tekstiruutu 6"/>
          <p:cNvSpPr txBox="1"/>
          <p:nvPr/>
        </p:nvSpPr>
        <p:spPr>
          <a:xfrm>
            <a:off x="1291547" y="4941168"/>
            <a:ext cx="7518212" cy="83099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i-FI" b="1" dirty="0">
                <a:solidFill>
                  <a:srgbClr val="FF0000"/>
                </a:solidFill>
              </a:rPr>
              <a:t>ÄLÄ PÄÄTÄ ERÄÄ +,- NAPEILLA</a:t>
            </a:r>
          </a:p>
          <a:p>
            <a:r>
              <a:rPr lang="fi-FI" b="1" dirty="0">
                <a:solidFill>
                  <a:srgbClr val="FF0000"/>
                </a:solidFill>
              </a:rPr>
              <a:t>KELLO ON AINA KÄYTETTÄVÄ ERÄN LOPPUUN.</a:t>
            </a:r>
          </a:p>
        </p:txBody>
      </p:sp>
      <p:sp>
        <p:nvSpPr>
          <p:cNvPr id="8" name="Tekstiruutu 7"/>
          <p:cNvSpPr txBox="1"/>
          <p:nvPr/>
        </p:nvSpPr>
        <p:spPr>
          <a:xfrm>
            <a:off x="6808790" y="1632905"/>
            <a:ext cx="2101857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i-FI" sz="1600" b="1" dirty="0"/>
              <a:t>Kello käynnistys- ja</a:t>
            </a:r>
          </a:p>
          <a:p>
            <a:r>
              <a:rPr lang="fi-FI" sz="1600" b="1" dirty="0"/>
              <a:t>pysäytysnappi</a:t>
            </a:r>
          </a:p>
        </p:txBody>
      </p:sp>
      <p:sp>
        <p:nvSpPr>
          <p:cNvPr id="11" name="Otsikko 1"/>
          <p:cNvSpPr txBox="1">
            <a:spLocks/>
          </p:cNvSpPr>
          <p:nvPr/>
        </p:nvSpPr>
        <p:spPr bwMode="auto">
          <a:xfrm>
            <a:off x="776536" y="260648"/>
            <a:ext cx="76390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algn="ctr"/>
            <a:r>
              <a:rPr lang="fi-FI" altLang="fi-FI" kern="0" dirty="0" err="1"/>
              <a:t>TiTu</a:t>
            </a:r>
            <a:r>
              <a:rPr lang="fi-FI" altLang="fi-FI" kern="0" dirty="0"/>
              <a:t>    KELLON KÄYTTÄMINEN</a:t>
            </a:r>
            <a:endParaRPr lang="fi-FI" kern="0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98" t="39689" r="49072" b="34378"/>
          <a:stretch/>
        </p:blipFill>
        <p:spPr bwMode="auto">
          <a:xfrm>
            <a:off x="4232920" y="2852936"/>
            <a:ext cx="5151740" cy="199592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96" t="27066" r="68767" b="61181"/>
          <a:stretch/>
        </p:blipFill>
        <p:spPr bwMode="auto">
          <a:xfrm>
            <a:off x="2240889" y="1175048"/>
            <a:ext cx="3984061" cy="150049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kstiruutu 1"/>
          <p:cNvSpPr txBox="1"/>
          <p:nvPr/>
        </p:nvSpPr>
        <p:spPr>
          <a:xfrm>
            <a:off x="587231" y="3543286"/>
            <a:ext cx="3307316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i-FI" sz="1600" dirty="0"/>
              <a:t>Kellon käyntisuunnan voit muuttaa</a:t>
            </a:r>
          </a:p>
          <a:p>
            <a:r>
              <a:rPr lang="fi-FI" sz="1600" dirty="0"/>
              <a:t>milloin tahansa painamalla </a:t>
            </a:r>
          </a:p>
          <a:p>
            <a:r>
              <a:rPr lang="fi-FI" sz="1600" dirty="0"/>
              <a:t>”Suunta” kohdasta.</a:t>
            </a:r>
          </a:p>
        </p:txBody>
      </p:sp>
      <p:cxnSp>
        <p:nvCxnSpPr>
          <p:cNvPr id="21" name="Suora nuoliyhdysviiva 20"/>
          <p:cNvCxnSpPr/>
          <p:nvPr/>
        </p:nvCxnSpPr>
        <p:spPr bwMode="auto">
          <a:xfrm flipH="1">
            <a:off x="6067334" y="1850013"/>
            <a:ext cx="648072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33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Suora nuoliyhdysviiva 23"/>
          <p:cNvCxnSpPr/>
          <p:nvPr/>
        </p:nvCxnSpPr>
        <p:spPr bwMode="auto">
          <a:xfrm flipV="1">
            <a:off x="2432720" y="2580018"/>
            <a:ext cx="360040" cy="96326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33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239397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12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711E6B7-4DA8-4E0A-B968-5EE5A1101422}" type="datetime1">
              <a:rPr lang="fi-FI" altLang="fi-FI" smtClean="0"/>
              <a:t>14.9.2017</a:t>
            </a:fld>
            <a:endParaRPr lang="fi-FI" alt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altLang="fi-FI"/>
              <a:t>Suomen Jääkiekkoliitto / RK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A1B22D-A067-4939-BA7D-12D8D4F8B8B0}" type="slidenum">
              <a:rPr lang="fi-FI" altLang="fi-FI" smtClean="0"/>
              <a:pPr>
                <a:defRPr/>
              </a:pPr>
              <a:t>25</a:t>
            </a:fld>
            <a:endParaRPr lang="fi-FI" altLang="fi-FI"/>
          </a:p>
        </p:txBody>
      </p:sp>
      <p:sp>
        <p:nvSpPr>
          <p:cNvPr id="9" name="Otsikko 1"/>
          <p:cNvSpPr txBox="1">
            <a:spLocks/>
          </p:cNvSpPr>
          <p:nvPr/>
        </p:nvSpPr>
        <p:spPr bwMode="auto">
          <a:xfrm>
            <a:off x="773823" y="260648"/>
            <a:ext cx="76390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algn="ctr"/>
            <a:r>
              <a:rPr lang="fi-FI" altLang="fi-FI" kern="0" dirty="0" err="1"/>
              <a:t>TiTu</a:t>
            </a:r>
            <a:r>
              <a:rPr lang="fi-FI" altLang="fi-FI" kern="0" dirty="0"/>
              <a:t>    OTTELUSEURANTA</a:t>
            </a:r>
            <a:endParaRPr lang="fi-FI" kern="0" dirty="0"/>
          </a:p>
        </p:txBody>
      </p:sp>
      <p:sp>
        <p:nvSpPr>
          <p:cNvPr id="2" name="Tekstiruutu 1"/>
          <p:cNvSpPr txBox="1"/>
          <p:nvPr/>
        </p:nvSpPr>
        <p:spPr>
          <a:xfrm>
            <a:off x="387970" y="2058655"/>
            <a:ext cx="289967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u="sng" dirty="0"/>
              <a:t>AVAA  AINA</a:t>
            </a:r>
          </a:p>
          <a:p>
            <a:r>
              <a:rPr lang="fi-FI" sz="1600" dirty="0">
                <a:solidFill>
                  <a:srgbClr val="FF0000"/>
                </a:solidFill>
              </a:rPr>
              <a:t>Seurantasivu </a:t>
            </a:r>
            <a:r>
              <a:rPr lang="fi-FI" sz="1600" dirty="0"/>
              <a:t>pelin alussa.</a:t>
            </a:r>
          </a:p>
          <a:p>
            <a:pPr marL="285750" indent="-285750">
              <a:buFontTx/>
              <a:buChar char="-"/>
            </a:pPr>
            <a:r>
              <a:rPr lang="fi-FI" sz="1600" dirty="0"/>
              <a:t>Avautuu toiseen ikkunaan.</a:t>
            </a:r>
          </a:p>
          <a:p>
            <a:endParaRPr lang="fi-FI" sz="1600" dirty="0"/>
          </a:p>
          <a:p>
            <a:r>
              <a:rPr lang="fi-FI" sz="1600" dirty="0"/>
              <a:t>Seuraa sen kautta, että tilanteet tallentuvat ja</a:t>
            </a:r>
          </a:p>
          <a:p>
            <a:r>
              <a:rPr lang="fi-FI" sz="1600" dirty="0"/>
              <a:t>ovat oikein kirjattu.</a:t>
            </a:r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02" t="15729" r="16177" b="70129"/>
          <a:stretch/>
        </p:blipFill>
        <p:spPr bwMode="auto">
          <a:xfrm>
            <a:off x="571405" y="980728"/>
            <a:ext cx="2592000" cy="1034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Suora nuoliyhdysviiva 15"/>
          <p:cNvCxnSpPr/>
          <p:nvPr/>
        </p:nvCxnSpPr>
        <p:spPr bwMode="auto">
          <a:xfrm flipV="1">
            <a:off x="1712640" y="1674056"/>
            <a:ext cx="590279" cy="67482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33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Tekstiruutu 7"/>
          <p:cNvSpPr txBox="1"/>
          <p:nvPr/>
        </p:nvSpPr>
        <p:spPr>
          <a:xfrm>
            <a:off x="240428" y="3901501"/>
            <a:ext cx="2961067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b="1" u="sng" dirty="0" err="1"/>
              <a:t>-Kokoonpanot</a:t>
            </a:r>
            <a:r>
              <a:rPr lang="fi-FI" sz="1400" dirty="0"/>
              <a:t> kohdasta avautuu</a:t>
            </a:r>
          </a:p>
          <a:p>
            <a:r>
              <a:rPr lang="fi-FI" sz="1400" dirty="0"/>
              <a:t>molempien joukkueiden kentälliset.</a:t>
            </a:r>
          </a:p>
          <a:p>
            <a:r>
              <a:rPr lang="fi-FI" sz="1400" b="1" u="sng" dirty="0" err="1"/>
              <a:t>-Pelaajalistat</a:t>
            </a:r>
            <a:r>
              <a:rPr lang="fi-FI" sz="1400" b="1" dirty="0"/>
              <a:t> </a:t>
            </a:r>
            <a:r>
              <a:rPr lang="fi-FI" sz="1400" dirty="0"/>
              <a:t>joukkueittain.</a:t>
            </a:r>
          </a:p>
          <a:p>
            <a:r>
              <a:rPr lang="fi-FI" sz="1400" b="1" u="sng" dirty="0" err="1"/>
              <a:t>-Yhteenveto</a:t>
            </a:r>
            <a:r>
              <a:rPr lang="fi-FI" sz="1400" dirty="0"/>
              <a:t> kohdasta ottelun </a:t>
            </a:r>
          </a:p>
          <a:p>
            <a:r>
              <a:rPr lang="fi-FI" sz="1400" dirty="0"/>
              <a:t>tilastot.</a:t>
            </a:r>
          </a:p>
          <a:p>
            <a:r>
              <a:rPr lang="fi-FI" sz="1400" b="1" u="sng" dirty="0"/>
              <a:t>-OPK</a:t>
            </a:r>
            <a:r>
              <a:rPr lang="fi-FI" sz="1400" b="1" dirty="0"/>
              <a:t> </a:t>
            </a:r>
            <a:r>
              <a:rPr lang="fi-FI" sz="1400" dirty="0"/>
              <a:t>saat ottelupöytäkirjan esim.</a:t>
            </a:r>
          </a:p>
          <a:p>
            <a:r>
              <a:rPr lang="fi-FI" sz="1400" dirty="0"/>
              <a:t>tulostusta varten.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2" t="18906" r="43360" b="8475"/>
          <a:stretch/>
        </p:blipFill>
        <p:spPr bwMode="auto">
          <a:xfrm>
            <a:off x="3518742" y="1365746"/>
            <a:ext cx="5815537" cy="435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18" name="Suora nuoliyhdysviiva 17"/>
          <p:cNvCxnSpPr/>
          <p:nvPr/>
        </p:nvCxnSpPr>
        <p:spPr bwMode="auto">
          <a:xfrm flipV="1">
            <a:off x="3061610" y="2564904"/>
            <a:ext cx="417140" cy="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33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uora nuoliyhdysviiva 19"/>
          <p:cNvCxnSpPr/>
          <p:nvPr/>
        </p:nvCxnSpPr>
        <p:spPr bwMode="auto">
          <a:xfrm>
            <a:off x="2576736" y="3501008"/>
            <a:ext cx="2304256" cy="172819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33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719109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6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6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6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4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6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0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8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8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6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4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Sisällön paikkamerkki 1"/>
          <p:cNvSpPr>
            <a:spLocks noGrp="1"/>
          </p:cNvSpPr>
          <p:nvPr>
            <p:ph idx="1"/>
          </p:nvPr>
        </p:nvSpPr>
        <p:spPr>
          <a:xfrm>
            <a:off x="525379" y="1412776"/>
            <a:ext cx="8135938" cy="3960440"/>
          </a:xfrm>
        </p:spPr>
        <p:txBody>
          <a:bodyPr/>
          <a:lstStyle/>
          <a:p>
            <a:pPr eaLnBrk="1" hangingPunct="1"/>
            <a:r>
              <a:rPr lang="fi-FI" altLang="fi-FI" dirty="0"/>
              <a:t>Pelitapahtumat kirjataan </a:t>
            </a:r>
            <a:r>
              <a:rPr lang="fi-FI" altLang="fi-FI" dirty="0" err="1"/>
              <a:t>TiTuun</a:t>
            </a:r>
            <a:r>
              <a:rPr lang="fi-FI" altLang="fi-FI" dirty="0"/>
              <a:t> ja apupaperille</a:t>
            </a:r>
          </a:p>
          <a:p>
            <a:pPr eaLnBrk="1" hangingPunct="1"/>
            <a:endParaRPr lang="fi-FI" altLang="fi-FI" dirty="0"/>
          </a:p>
          <a:p>
            <a:pPr eaLnBrk="1" hangingPunct="1"/>
            <a:r>
              <a:rPr lang="fi-FI" altLang="fi-FI" dirty="0"/>
              <a:t>Ottelun aikana kirjurin tehtävänä on saattaa pöytäkirja siihen kuntoon, että se on oikein täytetty ja vastaa pelin kulkua, ja että tuomaristo voi hyväksyä sen pelin päätyttyä.</a:t>
            </a:r>
          </a:p>
          <a:p>
            <a:pPr eaLnBrk="1" hangingPunct="1"/>
            <a:endParaRPr lang="fi-FI" altLang="fi-FI" dirty="0"/>
          </a:p>
          <a:p>
            <a:pPr eaLnBrk="1" hangingPunct="1"/>
            <a:r>
              <a:rPr lang="fi-FI" altLang="fi-FI" dirty="0">
                <a:solidFill>
                  <a:srgbClr val="FF0000"/>
                </a:solidFill>
              </a:rPr>
              <a:t>Ottelun jälkeen on AINA oltava pöytäkirja, oli tilanne mikä tahansa.</a:t>
            </a:r>
          </a:p>
          <a:p>
            <a:pPr eaLnBrk="1" hangingPunct="1"/>
            <a:endParaRPr lang="fi-FI" altLang="fi-FI" dirty="0">
              <a:solidFill>
                <a:srgbClr val="FF0000"/>
              </a:solidFill>
            </a:endParaRPr>
          </a:p>
          <a:p>
            <a:pPr eaLnBrk="1" hangingPunct="1"/>
            <a:r>
              <a:rPr lang="fi-FI" altLang="fi-FI" u="sng" dirty="0"/>
              <a:t>Jos pöytäkirja joudutaan täyttämään käsin, merkitään rangaistukset syynumeroilla</a:t>
            </a:r>
            <a:r>
              <a:rPr lang="fi-FI" altLang="fi-FI" dirty="0"/>
              <a:t>. Esim. pelin viivyttäminen-kiekko katsomoon = 42</a:t>
            </a:r>
          </a:p>
        </p:txBody>
      </p:sp>
      <p:sp>
        <p:nvSpPr>
          <p:cNvPr id="40963" name="Alatunnisteen paikkamerkki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i-FI" altLang="fi-FI" sz="1000">
                <a:solidFill>
                  <a:srgbClr val="0066CC"/>
                </a:solidFill>
              </a:rPr>
              <a:t>Suomen Jääkiekkoliitto</a:t>
            </a:r>
          </a:p>
        </p:txBody>
      </p:sp>
      <p:sp>
        <p:nvSpPr>
          <p:cNvPr id="40964" name="Dian numeron paikkamerkki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18705DE-91F0-4161-9BED-F8D0C16903F8}" type="slidenum">
              <a:rPr lang="fi-FI" altLang="fi-FI" sz="1000" smtClean="0">
                <a:solidFill>
                  <a:srgbClr val="0066CC"/>
                </a:solidFill>
              </a:rPr>
              <a:pPr>
                <a:spcBef>
                  <a:spcPct val="0"/>
                </a:spcBef>
                <a:buFontTx/>
                <a:buNone/>
              </a:pPr>
              <a:t>26</a:t>
            </a:fld>
            <a:endParaRPr lang="fi-FI" altLang="fi-FI" sz="1000">
              <a:solidFill>
                <a:srgbClr val="0066CC"/>
              </a:solidFill>
            </a:endParaRPr>
          </a:p>
        </p:txBody>
      </p:sp>
      <p:sp>
        <p:nvSpPr>
          <p:cNvPr id="5" name="Otsikko 1"/>
          <p:cNvSpPr txBox="1">
            <a:spLocks/>
          </p:cNvSpPr>
          <p:nvPr/>
        </p:nvSpPr>
        <p:spPr bwMode="auto">
          <a:xfrm>
            <a:off x="773823" y="260648"/>
            <a:ext cx="76390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algn="ctr"/>
            <a:r>
              <a:rPr lang="fi-FI" altLang="fi-FI" kern="0" dirty="0" err="1"/>
              <a:t>TiTu</a:t>
            </a:r>
            <a:r>
              <a:rPr lang="fi-FI" altLang="fi-FI" kern="0" dirty="0"/>
              <a:t>    Henkilön toiminta</a:t>
            </a:r>
            <a:endParaRPr lang="fi-FI" kern="0" dirty="0"/>
          </a:p>
        </p:txBody>
      </p:sp>
    </p:spTree>
    <p:extLst>
      <p:ext uri="{BB962C8B-B14F-4D97-AF65-F5344CB8AC3E}">
        <p14:creationId xmlns:p14="http://schemas.microsoft.com/office/powerpoint/2010/main" val="681470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3000"/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3000"/>
                                        <p:tgtEl>
                                          <p:spTgt spid="18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3000"/>
                                        <p:tgtEl>
                                          <p:spTgt spid="184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5B9EAD6-97CF-4838-9E75-CF5FBAAD64FB}" type="datetime1">
              <a:rPr lang="fi-FI" altLang="fi-FI" smtClean="0"/>
              <a:t>14.9.2017</a:t>
            </a:fld>
            <a:endParaRPr lang="fi-FI" alt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altLang="fi-FI"/>
              <a:t>Suomen Jääkiekkoliitto / RK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A53CFE-1B4B-4872-A9C6-D0D878DF34D0}" type="slidenum">
              <a:rPr lang="fi-FI" altLang="fi-FI" smtClean="0"/>
              <a:pPr>
                <a:defRPr/>
              </a:pPr>
              <a:t>27</a:t>
            </a:fld>
            <a:endParaRPr lang="fi-FI" altLang="fi-FI"/>
          </a:p>
        </p:txBody>
      </p:sp>
      <p:sp>
        <p:nvSpPr>
          <p:cNvPr id="7" name="Otsikko 1"/>
          <p:cNvSpPr txBox="1">
            <a:spLocks/>
          </p:cNvSpPr>
          <p:nvPr/>
        </p:nvSpPr>
        <p:spPr bwMode="auto">
          <a:xfrm>
            <a:off x="776536" y="260648"/>
            <a:ext cx="76390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algn="ctr"/>
            <a:r>
              <a:rPr lang="fi-FI" altLang="fi-FI" kern="0" dirty="0" err="1"/>
              <a:t>TiTu</a:t>
            </a:r>
            <a:r>
              <a:rPr lang="fi-FI" altLang="fi-FI" kern="0" dirty="0"/>
              <a:t>    MAALIN merkintä</a:t>
            </a:r>
            <a:endParaRPr lang="fi-FI" kern="0" dirty="0"/>
          </a:p>
        </p:txBody>
      </p:sp>
      <p:sp>
        <p:nvSpPr>
          <p:cNvPr id="8" name="Suorakulmio 7"/>
          <p:cNvSpPr/>
          <p:nvPr/>
        </p:nvSpPr>
        <p:spPr>
          <a:xfrm>
            <a:off x="380492" y="1648980"/>
            <a:ext cx="61709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fi-FI" sz="1600" dirty="0"/>
              <a:t>Maalien syöttökentät aukeavat sekä kyseistä ruutua klikkaamalla</a:t>
            </a:r>
          </a:p>
          <a:p>
            <a:pPr marL="0" indent="0">
              <a:buNone/>
            </a:pPr>
            <a:r>
              <a:rPr lang="fi-FI" sz="1600" dirty="0"/>
              <a:t>tai Lisää –napista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9" t="34101" r="59284" b="27360"/>
          <a:stretch/>
        </p:blipFill>
        <p:spPr bwMode="auto">
          <a:xfrm>
            <a:off x="6551442" y="1470557"/>
            <a:ext cx="2794381" cy="1526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uora nuoliyhdysviiva 9"/>
          <p:cNvCxnSpPr/>
          <p:nvPr/>
        </p:nvCxnSpPr>
        <p:spPr bwMode="auto">
          <a:xfrm>
            <a:off x="5235934" y="1941367"/>
            <a:ext cx="2049011" cy="42203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33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uora nuoliyhdysviiva 11"/>
          <p:cNvCxnSpPr/>
          <p:nvPr/>
        </p:nvCxnSpPr>
        <p:spPr bwMode="auto">
          <a:xfrm>
            <a:off x="2144688" y="2152382"/>
            <a:ext cx="4536504" cy="70055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33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Suorakulmio 13"/>
          <p:cNvSpPr/>
          <p:nvPr/>
        </p:nvSpPr>
        <p:spPr>
          <a:xfrm>
            <a:off x="291897" y="2996953"/>
            <a:ext cx="433353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fi-FI" sz="1600" dirty="0"/>
              <a:t>Syötä tuomarin ilmoittamat</a:t>
            </a:r>
          </a:p>
          <a:p>
            <a:pPr marL="0" indent="0">
              <a:buNone/>
            </a:pPr>
            <a:r>
              <a:rPr lang="fi-FI" sz="1600" dirty="0"/>
              <a:t>Maalintekijä ja </a:t>
            </a:r>
            <a:r>
              <a:rPr lang="fi-FI" sz="1600" dirty="0" err="1"/>
              <a:t>syöttäjä(t</a:t>
            </a:r>
            <a:r>
              <a:rPr lang="fi-FI" sz="1600" dirty="0"/>
              <a:t>).</a:t>
            </a:r>
          </a:p>
          <a:p>
            <a:pPr marL="0" indent="0">
              <a:buNone/>
            </a:pPr>
            <a:endParaRPr lang="fi-FI" sz="1600" dirty="0"/>
          </a:p>
          <a:p>
            <a:pPr marL="0" indent="0">
              <a:buNone/>
            </a:pPr>
            <a:r>
              <a:rPr lang="fi-FI" sz="1600" dirty="0"/>
              <a:t>Lisää maalin tyyppi (YV, AV, TV, TM, IM, </a:t>
            </a:r>
            <a:r>
              <a:rPr lang="fi-FI" sz="1600" dirty="0" err="1"/>
              <a:t>jne</a:t>
            </a:r>
            <a:r>
              <a:rPr lang="fi-FI" sz="1600" dirty="0"/>
              <a:t>)</a:t>
            </a:r>
          </a:p>
          <a:p>
            <a:pPr marL="0" indent="0">
              <a:buNone/>
            </a:pPr>
            <a:r>
              <a:rPr lang="fi-FI" sz="1600" dirty="0"/>
              <a:t>Voi olla useampi merkintä.</a:t>
            </a:r>
          </a:p>
          <a:p>
            <a:pPr marL="0" indent="0">
              <a:buNone/>
            </a:pPr>
            <a:r>
              <a:rPr lang="fi-FI" sz="1600" dirty="0"/>
              <a:t>Ohjelma tarjoaa valmiina YV/AV-tilanteet, jos</a:t>
            </a:r>
          </a:p>
          <a:p>
            <a:pPr marL="0" indent="0">
              <a:buNone/>
            </a:pPr>
            <a:r>
              <a:rPr lang="fi-FI" sz="1600" dirty="0"/>
              <a:t>rangaistukset on syötetty oikein. Sekä IM/TM</a:t>
            </a:r>
          </a:p>
          <a:p>
            <a:pPr marL="0" indent="0">
              <a:buNone/>
            </a:pPr>
            <a:r>
              <a:rPr lang="fi-FI" sz="1600" dirty="0"/>
              <a:t>tilanne, jos mv poisotot on syötetty oikein.</a:t>
            </a:r>
          </a:p>
          <a:p>
            <a:pPr marL="0" indent="0">
              <a:buNone/>
            </a:pPr>
            <a:r>
              <a:rPr lang="fi-FI" sz="1600" dirty="0"/>
              <a:t> </a:t>
            </a:r>
          </a:p>
          <a:p>
            <a:pPr marL="0" indent="0">
              <a:buNone/>
            </a:pPr>
            <a:r>
              <a:rPr lang="fi-FI" sz="1600" dirty="0">
                <a:solidFill>
                  <a:srgbClr val="FF0000"/>
                </a:solidFill>
              </a:rPr>
              <a:t>Tallenna</a:t>
            </a:r>
            <a:endParaRPr lang="fi-FI" sz="1600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86" t="33453" r="5026" b="39979"/>
          <a:stretch/>
        </p:blipFill>
        <p:spPr bwMode="auto">
          <a:xfrm>
            <a:off x="4596061" y="2996953"/>
            <a:ext cx="4905979" cy="2699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" name="Suora nuoliyhdysviiva 19"/>
          <p:cNvCxnSpPr/>
          <p:nvPr/>
        </p:nvCxnSpPr>
        <p:spPr bwMode="auto">
          <a:xfrm>
            <a:off x="1352600" y="5373216"/>
            <a:ext cx="4464496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33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uora nuoliyhdysviiva 21"/>
          <p:cNvCxnSpPr/>
          <p:nvPr/>
        </p:nvCxnSpPr>
        <p:spPr bwMode="auto">
          <a:xfrm>
            <a:off x="4484948" y="4005064"/>
            <a:ext cx="972108" cy="79208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33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uora nuoliyhdysviiva 22"/>
          <p:cNvCxnSpPr/>
          <p:nvPr/>
        </p:nvCxnSpPr>
        <p:spPr bwMode="auto">
          <a:xfrm>
            <a:off x="5581403" y="4726379"/>
            <a:ext cx="679037" cy="6822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3300"/>
            </a:solidFill>
            <a:prstDash val="sysDash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Suora nuoliyhdysviiva 23"/>
          <p:cNvCxnSpPr/>
          <p:nvPr/>
        </p:nvCxnSpPr>
        <p:spPr bwMode="auto">
          <a:xfrm>
            <a:off x="2864768" y="3320987"/>
            <a:ext cx="2278082" cy="684077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33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Tekstiruutu 14"/>
          <p:cNvSpPr txBox="1"/>
          <p:nvPr/>
        </p:nvSpPr>
        <p:spPr>
          <a:xfrm>
            <a:off x="380492" y="1162966"/>
            <a:ext cx="25960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b="1" dirty="0">
                <a:solidFill>
                  <a:srgbClr val="FF0000"/>
                </a:solidFill>
              </a:rPr>
              <a:t>TARKISTA  AIKA</a:t>
            </a:r>
          </a:p>
        </p:txBody>
      </p:sp>
    </p:spTree>
    <p:extLst>
      <p:ext uri="{BB962C8B-B14F-4D97-AF65-F5344CB8AC3E}">
        <p14:creationId xmlns:p14="http://schemas.microsoft.com/office/powerpoint/2010/main" val="2247798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6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1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6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1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6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1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600"/>
                            </p:stCondLst>
                            <p:childTnLst>
                              <p:par>
                                <p:cTn id="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14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11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5F4D717-6DA7-4186-8A5C-7FB8A0C12FBE}" type="datetime1">
              <a:rPr lang="fi-FI" altLang="fi-FI" smtClean="0"/>
              <a:t>14.9.2017</a:t>
            </a:fld>
            <a:endParaRPr lang="fi-FI" alt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altLang="fi-FI"/>
              <a:t>Suomen Jääkiekkoliitto / RK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A1B22D-A067-4939-BA7D-12D8D4F8B8B0}" type="slidenum">
              <a:rPr lang="fi-FI" altLang="fi-FI" smtClean="0"/>
              <a:pPr>
                <a:defRPr/>
              </a:pPr>
              <a:t>28</a:t>
            </a:fld>
            <a:endParaRPr lang="fi-FI" altLang="fi-FI"/>
          </a:p>
        </p:txBody>
      </p:sp>
      <p:sp>
        <p:nvSpPr>
          <p:cNvPr id="10" name="Otsikko 1"/>
          <p:cNvSpPr txBox="1">
            <a:spLocks/>
          </p:cNvSpPr>
          <p:nvPr/>
        </p:nvSpPr>
        <p:spPr bwMode="auto">
          <a:xfrm>
            <a:off x="776536" y="260648"/>
            <a:ext cx="76390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algn="ctr"/>
            <a:r>
              <a:rPr lang="fi-FI" altLang="fi-FI" kern="0" dirty="0" err="1"/>
              <a:t>TiTu</a:t>
            </a:r>
            <a:r>
              <a:rPr lang="fi-FI" altLang="fi-FI" kern="0" dirty="0"/>
              <a:t>    Maalin erikoistilanne</a:t>
            </a:r>
            <a:endParaRPr lang="fi-FI" kern="0" dirty="0"/>
          </a:p>
        </p:txBody>
      </p:sp>
      <p:graphicFrame>
        <p:nvGraphicFramePr>
          <p:cNvPr id="11" name="Objekti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7781874"/>
              </p:ext>
            </p:extLst>
          </p:nvPr>
        </p:nvGraphicFramePr>
        <p:xfrm>
          <a:off x="1393688" y="1340768"/>
          <a:ext cx="7018663" cy="40324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8" name="Laskentataulukko" r:id="rId3" imgW="7410417" imgH="3610092" progId="Excel.Sheet.8">
                  <p:embed/>
                </p:oleObj>
              </mc:Choice>
              <mc:Fallback>
                <p:oleObj name="Laskentataulukko" r:id="rId3" imgW="7410417" imgH="3610092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3688" y="1340768"/>
                        <a:ext cx="7018663" cy="40324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08890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rgbClr val="0070C0"/>
                </a:solidFill>
              </a:rPr>
              <a:t>Pöytäkirjan uudistukset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04850" y="1125538"/>
            <a:ext cx="8420100" cy="4606925"/>
          </a:xfrm>
        </p:spPr>
        <p:txBody>
          <a:bodyPr/>
          <a:lstStyle/>
          <a:p>
            <a:pPr lvl="0"/>
            <a:r>
              <a:rPr lang="fi-FI" dirty="0"/>
              <a:t>10 min käytösrangaistus, joka nykyisin tuomitaan epäurheilijamaisesta käytöksestä (syykoodi: KAY)</a:t>
            </a:r>
          </a:p>
          <a:p>
            <a:endParaRPr lang="fi-FI" dirty="0"/>
          </a:p>
        </p:txBody>
      </p:sp>
      <p:sp>
        <p:nvSpPr>
          <p:cNvPr id="24580" name="Päivämäärän paikkamerkki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932B2672-E7A3-4DE8-954C-F255E9D59481}" type="datetime1">
              <a:rPr lang="fi-FI" sz="1000" smtClean="0">
                <a:solidFill>
                  <a:srgbClr val="0066CC"/>
                </a:solidFill>
              </a:rPr>
              <a:t>14.9.2017</a:t>
            </a:fld>
            <a:endParaRPr lang="fi-FI" sz="1000">
              <a:solidFill>
                <a:srgbClr val="0066CC"/>
              </a:solidFill>
            </a:endParaRPr>
          </a:p>
        </p:txBody>
      </p:sp>
      <p:sp>
        <p:nvSpPr>
          <p:cNvPr id="24581" name="Alatunnisteen paikkamerkki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fi-FI" sz="1000">
                <a:solidFill>
                  <a:srgbClr val="0066CC"/>
                </a:solidFill>
              </a:rPr>
              <a:t>Suomen Jääkiekkoliitto / RK</a:t>
            </a:r>
          </a:p>
        </p:txBody>
      </p:sp>
      <p:sp>
        <p:nvSpPr>
          <p:cNvPr id="24582" name="Dian numeron paikkamerkki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13FA018B-9B5B-4A5E-BCDA-D9E5DDC74A1C}" type="slidenum">
              <a:rPr lang="fi-FI" sz="1000" smtClean="0">
                <a:solidFill>
                  <a:srgbClr val="0066CC"/>
                </a:solidFill>
              </a:rPr>
              <a:pPr/>
              <a:t>29</a:t>
            </a:fld>
            <a:endParaRPr lang="fi-FI" sz="1000">
              <a:solidFill>
                <a:srgbClr val="0066CC"/>
              </a:solidFill>
            </a:endParaRPr>
          </a:p>
        </p:txBody>
      </p:sp>
      <p:pic>
        <p:nvPicPr>
          <p:cNvPr id="7" name="Kuva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552" y="1863476"/>
            <a:ext cx="4356484" cy="257363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Kuva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568" y="4077072"/>
            <a:ext cx="8424936" cy="107441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uorakulmio 1"/>
          <p:cNvSpPr/>
          <p:nvPr/>
        </p:nvSpPr>
        <p:spPr>
          <a:xfrm>
            <a:off x="776536" y="5151487"/>
            <a:ext cx="87129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dirty="0"/>
              <a:t>L-kenttään tyyppimerkintä KR, kun minuutit ovat 10.</a:t>
            </a:r>
          </a:p>
        </p:txBody>
      </p:sp>
      <p:sp>
        <p:nvSpPr>
          <p:cNvPr id="4" name="Tekstiruutu 3"/>
          <p:cNvSpPr txBox="1"/>
          <p:nvPr/>
        </p:nvSpPr>
        <p:spPr>
          <a:xfrm>
            <a:off x="5817096" y="2365464"/>
            <a:ext cx="231948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Vanha merkintä</a:t>
            </a:r>
          </a:p>
          <a:p>
            <a:endParaRPr lang="fi-FI" dirty="0">
              <a:solidFill>
                <a:srgbClr val="FF0000"/>
              </a:solidFill>
            </a:endParaRPr>
          </a:p>
          <a:p>
            <a:endParaRPr lang="fi-FI" dirty="0">
              <a:solidFill>
                <a:srgbClr val="FF0000"/>
              </a:solidFill>
            </a:endParaRPr>
          </a:p>
          <a:p>
            <a:r>
              <a:rPr lang="fi-FI" dirty="0">
                <a:solidFill>
                  <a:srgbClr val="FF0000"/>
                </a:solidFill>
              </a:rPr>
              <a:t>Uusi merkintä</a:t>
            </a:r>
          </a:p>
        </p:txBody>
      </p:sp>
      <p:sp>
        <p:nvSpPr>
          <p:cNvPr id="6" name="Nuoli oikealle 5"/>
          <p:cNvSpPr/>
          <p:nvPr/>
        </p:nvSpPr>
        <p:spPr bwMode="auto">
          <a:xfrm rot="10800000">
            <a:off x="5097016" y="2456891"/>
            <a:ext cx="720080" cy="36004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4" charset="-128"/>
            </a:endParaRPr>
          </a:p>
        </p:txBody>
      </p:sp>
      <p:sp>
        <p:nvSpPr>
          <p:cNvPr id="15" name="Nuoli oikealle 14"/>
          <p:cNvSpPr/>
          <p:nvPr/>
        </p:nvSpPr>
        <p:spPr bwMode="auto">
          <a:xfrm rot="10800000">
            <a:off x="5097016" y="3501008"/>
            <a:ext cx="720080" cy="360040"/>
          </a:xfrm>
          <a:prstGeom prst="rightArrow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34358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4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4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2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ChangeArrowheads="1"/>
          </p:cNvSpPr>
          <p:nvPr/>
        </p:nvSpPr>
        <p:spPr bwMode="auto">
          <a:xfrm>
            <a:off x="-9416" y="0"/>
            <a:ext cx="9906000" cy="68580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i-FI" altLang="fi-FI" sz="2400"/>
          </a:p>
        </p:txBody>
      </p:sp>
      <p:pic>
        <p:nvPicPr>
          <p:cNvPr id="4099" name="Picture 2" descr="SJL_SUOMI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9463" y="317500"/>
            <a:ext cx="1201737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Rectangle 3"/>
          <p:cNvSpPr>
            <a:spLocks noChangeArrowheads="1"/>
          </p:cNvSpPr>
          <p:nvPr/>
        </p:nvSpPr>
        <p:spPr bwMode="auto">
          <a:xfrm>
            <a:off x="4028706" y="3044825"/>
            <a:ext cx="162256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i-FI" altLang="fi-FI" sz="2800" b="1" dirty="0">
                <a:solidFill>
                  <a:schemeClr val="bg1"/>
                </a:solidFill>
              </a:rPr>
              <a:t>KIRJURI</a:t>
            </a:r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12202BC-D337-47F5-98E4-D70E1DFC5623}" type="datetime1">
              <a:rPr lang="fi-FI" altLang="fi-FI" smtClean="0"/>
              <a:t>14.9.2017</a:t>
            </a:fld>
            <a:endParaRPr lang="fi-FI" alt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altLang="fi-FI"/>
              <a:t>Suomen Jääkiekkoliitto / RK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7261C7-3645-4DAA-852D-2E2AB434B1D3}" type="slidenum">
              <a:rPr lang="fi-FI" altLang="fi-FI" smtClean="0"/>
              <a:pPr>
                <a:defRPr/>
              </a:pPr>
              <a:t>3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5943054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rgbClr val="0070C0"/>
                </a:solidFill>
              </a:rPr>
              <a:t>Pöytäkirjan uudistukset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04850" y="1125538"/>
            <a:ext cx="8420100" cy="4606925"/>
          </a:xfrm>
        </p:spPr>
        <p:txBody>
          <a:bodyPr/>
          <a:lstStyle/>
          <a:p>
            <a:pPr lvl="0"/>
            <a:r>
              <a:rPr lang="fi-FI" dirty="0"/>
              <a:t>20 min pelirangaistus, joka nykyisin tuomitaan epäurheilijamaisesta käytöksestä (syykoodi: KAY)</a:t>
            </a:r>
          </a:p>
        </p:txBody>
      </p:sp>
      <p:sp>
        <p:nvSpPr>
          <p:cNvPr id="24580" name="Päivämäärän paikkamerkki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0BF5C386-84C4-4BA4-A5DE-C94F0DAA15B6}" type="datetime1">
              <a:rPr lang="fi-FI" sz="1000" smtClean="0">
                <a:solidFill>
                  <a:srgbClr val="0066CC"/>
                </a:solidFill>
              </a:rPr>
              <a:t>14.9.2017</a:t>
            </a:fld>
            <a:endParaRPr lang="fi-FI" sz="1000">
              <a:solidFill>
                <a:srgbClr val="0066CC"/>
              </a:solidFill>
            </a:endParaRPr>
          </a:p>
        </p:txBody>
      </p:sp>
      <p:sp>
        <p:nvSpPr>
          <p:cNvPr id="24581" name="Alatunnisteen paikkamerkki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fi-FI" sz="1000">
                <a:solidFill>
                  <a:srgbClr val="0066CC"/>
                </a:solidFill>
              </a:rPr>
              <a:t>Suomen Jääkiekkoliitto / RK</a:t>
            </a:r>
          </a:p>
        </p:txBody>
      </p:sp>
      <p:sp>
        <p:nvSpPr>
          <p:cNvPr id="24582" name="Dian numeron paikkamerkki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13FA018B-9B5B-4A5E-BCDA-D9E5DDC74A1C}" type="slidenum">
              <a:rPr lang="fi-FI" sz="1000" smtClean="0">
                <a:solidFill>
                  <a:srgbClr val="0066CC"/>
                </a:solidFill>
              </a:rPr>
              <a:pPr/>
              <a:t>30</a:t>
            </a:fld>
            <a:endParaRPr lang="fi-FI" sz="1000">
              <a:solidFill>
                <a:srgbClr val="0066CC"/>
              </a:solidFill>
            </a:endParaRPr>
          </a:p>
        </p:txBody>
      </p:sp>
      <p:pic>
        <p:nvPicPr>
          <p:cNvPr id="9" name="Kuva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552" y="1836192"/>
            <a:ext cx="4356484" cy="2304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Kuva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568" y="4149080"/>
            <a:ext cx="8424936" cy="108012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uorakulmio 1"/>
          <p:cNvSpPr/>
          <p:nvPr/>
        </p:nvSpPr>
        <p:spPr>
          <a:xfrm>
            <a:off x="704528" y="5157192"/>
            <a:ext cx="82809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dirty="0"/>
              <a:t>L-kenttään tyyppimerkintä PR, kun minuutit ovat 20.</a:t>
            </a:r>
          </a:p>
        </p:txBody>
      </p:sp>
    </p:spTree>
    <p:extLst>
      <p:ext uri="{BB962C8B-B14F-4D97-AF65-F5344CB8AC3E}">
        <p14:creationId xmlns:p14="http://schemas.microsoft.com/office/powerpoint/2010/main" val="1360968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rgbClr val="0070C0"/>
                </a:solidFill>
              </a:rPr>
              <a:t>Pöytäkirjan uudistukset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04850" y="1125538"/>
            <a:ext cx="8420100" cy="4606925"/>
          </a:xfrm>
        </p:spPr>
        <p:txBody>
          <a:bodyPr/>
          <a:lstStyle/>
          <a:p>
            <a:r>
              <a:rPr lang="fi-FI" dirty="0"/>
              <a:t>2+10 minuuttia päähän kohdistuvasta taklaamisesta: </a:t>
            </a:r>
          </a:p>
          <a:p>
            <a:pPr lvl="0"/>
            <a:endParaRPr lang="fi-FI" dirty="0"/>
          </a:p>
        </p:txBody>
      </p:sp>
      <p:sp>
        <p:nvSpPr>
          <p:cNvPr id="24580" name="Päivämäärän paikkamerkki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B81D2363-D981-4EC3-B0ED-B6222E4C3BCA}" type="datetime1">
              <a:rPr lang="fi-FI" sz="1000" smtClean="0">
                <a:solidFill>
                  <a:srgbClr val="0066CC"/>
                </a:solidFill>
              </a:rPr>
              <a:t>14.9.2017</a:t>
            </a:fld>
            <a:endParaRPr lang="fi-FI" sz="1000">
              <a:solidFill>
                <a:srgbClr val="0066CC"/>
              </a:solidFill>
            </a:endParaRPr>
          </a:p>
        </p:txBody>
      </p:sp>
      <p:sp>
        <p:nvSpPr>
          <p:cNvPr id="24581" name="Alatunnisteen paikkamerkki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fi-FI" sz="1000">
                <a:solidFill>
                  <a:srgbClr val="0066CC"/>
                </a:solidFill>
              </a:rPr>
              <a:t>Suomen Jääkiekkoliitto / RK</a:t>
            </a:r>
          </a:p>
        </p:txBody>
      </p:sp>
      <p:sp>
        <p:nvSpPr>
          <p:cNvPr id="24582" name="Dian numeron paikkamerkki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13FA018B-9B5B-4A5E-BCDA-D9E5DDC74A1C}" type="slidenum">
              <a:rPr lang="fi-FI" sz="1000" smtClean="0">
                <a:solidFill>
                  <a:srgbClr val="0066CC"/>
                </a:solidFill>
              </a:rPr>
              <a:pPr/>
              <a:t>31</a:t>
            </a:fld>
            <a:endParaRPr lang="fi-FI" sz="1000">
              <a:solidFill>
                <a:srgbClr val="0066CC"/>
              </a:solidFill>
            </a:endParaRPr>
          </a:p>
        </p:txBody>
      </p:sp>
      <p:pic>
        <p:nvPicPr>
          <p:cNvPr id="11" name="Kuva 1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568" y="1556792"/>
            <a:ext cx="4104456" cy="2376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Kuva 1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584" y="3789040"/>
            <a:ext cx="8208912" cy="194421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kstiruutu 1"/>
          <p:cNvSpPr txBox="1"/>
          <p:nvPr/>
        </p:nvSpPr>
        <p:spPr>
          <a:xfrm>
            <a:off x="5169024" y="2283259"/>
            <a:ext cx="4719112" cy="95410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i-FI" dirty="0">
                <a:solidFill>
                  <a:srgbClr val="FF0000"/>
                </a:solidFill>
              </a:rPr>
              <a:t>Tarkkana mitä tuomari tuomitsee!</a:t>
            </a:r>
          </a:p>
          <a:p>
            <a:r>
              <a:rPr lang="fi-FI" sz="1600" dirty="0">
                <a:solidFill>
                  <a:srgbClr val="FF0000"/>
                </a:solidFill>
              </a:rPr>
              <a:t>Onko käytösrangaistus annettu erikseen</a:t>
            </a:r>
          </a:p>
          <a:p>
            <a:r>
              <a:rPr lang="fi-FI" sz="1600" dirty="0">
                <a:solidFill>
                  <a:srgbClr val="FF0000"/>
                </a:solidFill>
              </a:rPr>
              <a:t>Vai kuuluuko se jäähyyn?</a:t>
            </a:r>
          </a:p>
        </p:txBody>
      </p:sp>
    </p:spTree>
    <p:extLst>
      <p:ext uri="{BB962C8B-B14F-4D97-AF65-F5344CB8AC3E}">
        <p14:creationId xmlns:p14="http://schemas.microsoft.com/office/powerpoint/2010/main" val="2648669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rgbClr val="0070C0"/>
                </a:solidFill>
              </a:rPr>
              <a:t>Pöytäkirjan uudistukset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04850" y="1125538"/>
            <a:ext cx="8420100" cy="4606925"/>
          </a:xfrm>
        </p:spPr>
        <p:txBody>
          <a:bodyPr/>
          <a:lstStyle/>
          <a:p>
            <a:r>
              <a:rPr lang="fi-FI" dirty="0"/>
              <a:t>5 + 20 min ryntäyksestä: </a:t>
            </a:r>
          </a:p>
          <a:p>
            <a:pPr lvl="0"/>
            <a:endParaRPr lang="fi-FI" dirty="0"/>
          </a:p>
        </p:txBody>
      </p:sp>
      <p:sp>
        <p:nvSpPr>
          <p:cNvPr id="24580" name="Päivämäärän paikkamerkki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7240FF8D-4677-488E-8ECF-F4113A2279DC}" type="datetime1">
              <a:rPr lang="fi-FI" sz="1000" smtClean="0">
                <a:solidFill>
                  <a:srgbClr val="0066CC"/>
                </a:solidFill>
              </a:rPr>
              <a:t>14.9.2017</a:t>
            </a:fld>
            <a:endParaRPr lang="fi-FI" sz="1000">
              <a:solidFill>
                <a:srgbClr val="0066CC"/>
              </a:solidFill>
            </a:endParaRPr>
          </a:p>
        </p:txBody>
      </p:sp>
      <p:sp>
        <p:nvSpPr>
          <p:cNvPr id="24581" name="Alatunnisteen paikkamerkki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fi-FI" sz="1000">
                <a:solidFill>
                  <a:srgbClr val="0066CC"/>
                </a:solidFill>
              </a:rPr>
              <a:t>Suomen Jääkiekkoliitto / RK</a:t>
            </a:r>
          </a:p>
        </p:txBody>
      </p:sp>
      <p:sp>
        <p:nvSpPr>
          <p:cNvPr id="24582" name="Dian numeron paikkamerkki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13FA018B-9B5B-4A5E-BCDA-D9E5DDC74A1C}" type="slidenum">
              <a:rPr lang="fi-FI" sz="1000" smtClean="0">
                <a:solidFill>
                  <a:srgbClr val="0066CC"/>
                </a:solidFill>
              </a:rPr>
              <a:pPr/>
              <a:t>32</a:t>
            </a:fld>
            <a:endParaRPr lang="fi-FI" sz="1000">
              <a:solidFill>
                <a:srgbClr val="0066CC"/>
              </a:solidFill>
            </a:endParaRPr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560" y="1556792"/>
            <a:ext cx="3672408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Kuva 1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576" y="4077072"/>
            <a:ext cx="8424936" cy="15121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116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rgbClr val="0070C0"/>
                </a:solidFill>
              </a:rPr>
              <a:t>Pöytäkirjan uudistukset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04850" y="1125538"/>
            <a:ext cx="8420100" cy="4606925"/>
          </a:xfrm>
        </p:spPr>
        <p:txBody>
          <a:bodyPr/>
          <a:lstStyle/>
          <a:p>
            <a:pPr lvl="0"/>
            <a:r>
              <a:rPr lang="fi-FI" dirty="0"/>
              <a:t>Ottelurangaistus jalkapyyhkäisystä (syykoodi JAL): </a:t>
            </a:r>
          </a:p>
          <a:p>
            <a:pPr lvl="0"/>
            <a:endParaRPr lang="fi-FI" dirty="0"/>
          </a:p>
        </p:txBody>
      </p:sp>
      <p:sp>
        <p:nvSpPr>
          <p:cNvPr id="24580" name="Päivämäärän paikkamerkki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796D6C87-0624-4ADA-A9F5-D58F43984EC4}" type="datetime1">
              <a:rPr lang="fi-FI" sz="1000" smtClean="0">
                <a:solidFill>
                  <a:srgbClr val="0066CC"/>
                </a:solidFill>
              </a:rPr>
              <a:t>14.9.2017</a:t>
            </a:fld>
            <a:endParaRPr lang="fi-FI" sz="1000">
              <a:solidFill>
                <a:srgbClr val="0066CC"/>
              </a:solidFill>
            </a:endParaRPr>
          </a:p>
        </p:txBody>
      </p:sp>
      <p:sp>
        <p:nvSpPr>
          <p:cNvPr id="24581" name="Alatunnisteen paikkamerkki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fi-FI" sz="1000">
                <a:solidFill>
                  <a:srgbClr val="0066CC"/>
                </a:solidFill>
              </a:rPr>
              <a:t>Suomen Jääkiekkoliitto / RK</a:t>
            </a:r>
          </a:p>
        </p:txBody>
      </p:sp>
      <p:sp>
        <p:nvSpPr>
          <p:cNvPr id="24582" name="Dian numeron paikkamerkki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13FA018B-9B5B-4A5E-BCDA-D9E5DDC74A1C}" type="slidenum">
              <a:rPr lang="fi-FI" sz="1000" smtClean="0">
                <a:solidFill>
                  <a:srgbClr val="0066CC"/>
                </a:solidFill>
              </a:rPr>
              <a:pPr/>
              <a:t>33</a:t>
            </a:fld>
            <a:endParaRPr lang="fi-FI" sz="1000">
              <a:solidFill>
                <a:srgbClr val="0066CC"/>
              </a:solidFill>
            </a:endParaRPr>
          </a:p>
        </p:txBody>
      </p:sp>
      <p:pic>
        <p:nvPicPr>
          <p:cNvPr id="9" name="Kuva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560" y="1484784"/>
            <a:ext cx="4104456" cy="2592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Kuva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36" y="3861048"/>
            <a:ext cx="8640960" cy="112737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uorakulmio 1"/>
          <p:cNvSpPr/>
          <p:nvPr/>
        </p:nvSpPr>
        <p:spPr>
          <a:xfrm>
            <a:off x="488504" y="5157192"/>
            <a:ext cx="90730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600" dirty="0"/>
              <a:t>L-sarake tulee tässä jättää vapaaksi, jotta saadaan mahdollinen kumoutumista ilmoittava K siihen. </a:t>
            </a:r>
          </a:p>
        </p:txBody>
      </p:sp>
    </p:spTree>
    <p:extLst>
      <p:ext uri="{BB962C8B-B14F-4D97-AF65-F5344CB8AC3E}">
        <p14:creationId xmlns:p14="http://schemas.microsoft.com/office/powerpoint/2010/main" val="1688848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>
                <a:solidFill>
                  <a:srgbClr val="0070C0"/>
                </a:solidFill>
              </a:rPr>
              <a:t>Pöytäkirjan uudistukset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04850" y="1125538"/>
            <a:ext cx="8420100" cy="4606925"/>
          </a:xfrm>
        </p:spPr>
        <p:txBody>
          <a:bodyPr/>
          <a:lstStyle/>
          <a:p>
            <a:r>
              <a:rPr lang="fi-FI" dirty="0"/>
              <a:t>Rangaistuslaukauksen aiheuttanut rike pöytäkirjaan: </a:t>
            </a:r>
          </a:p>
        </p:txBody>
      </p:sp>
      <p:sp>
        <p:nvSpPr>
          <p:cNvPr id="25604" name="Päivämäärän paikkamerkki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83EFCBA1-DEE3-478A-B61B-79FE3A692D64}" type="datetime1">
              <a:rPr lang="fi-FI" sz="1000" smtClean="0">
                <a:solidFill>
                  <a:srgbClr val="0066CC"/>
                </a:solidFill>
              </a:rPr>
              <a:t>14.9.2017</a:t>
            </a:fld>
            <a:endParaRPr lang="fi-FI" sz="1000">
              <a:solidFill>
                <a:srgbClr val="0066CC"/>
              </a:solidFill>
            </a:endParaRPr>
          </a:p>
        </p:txBody>
      </p:sp>
      <p:sp>
        <p:nvSpPr>
          <p:cNvPr id="25605" name="Alatunnisteen paikkamerkki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fi-FI" sz="1000">
                <a:solidFill>
                  <a:srgbClr val="0066CC"/>
                </a:solidFill>
              </a:rPr>
              <a:t>Suomen Jääkiekkoliitto / RK</a:t>
            </a:r>
          </a:p>
        </p:txBody>
      </p:sp>
      <p:sp>
        <p:nvSpPr>
          <p:cNvPr id="25606" name="Dian numeron paikkamerkki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48649C74-50CB-4943-AD92-51FAB6E736C1}" type="slidenum">
              <a:rPr lang="fi-FI" sz="1000" smtClean="0">
                <a:solidFill>
                  <a:srgbClr val="0066CC"/>
                </a:solidFill>
              </a:rPr>
              <a:pPr/>
              <a:t>34</a:t>
            </a:fld>
            <a:endParaRPr lang="fi-FI" sz="1000">
              <a:solidFill>
                <a:srgbClr val="0066CC"/>
              </a:solidFill>
            </a:endParaRPr>
          </a:p>
        </p:txBody>
      </p:sp>
      <p:pic>
        <p:nvPicPr>
          <p:cNvPr id="7" name="Kuva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644" y="1484784"/>
            <a:ext cx="3957364" cy="32403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97806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A67361D-3391-4DFD-A7F4-A695767138D9}" type="datetime1">
              <a:rPr lang="fi-FI" altLang="fi-FI" smtClean="0"/>
              <a:t>14.9.2017</a:t>
            </a:fld>
            <a:endParaRPr lang="fi-FI" alt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altLang="fi-FI"/>
              <a:t>Suomen Jääkiekkoliitto / RK</a:t>
            </a:r>
            <a:endParaRPr lang="fi-FI" alt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A1B22D-A067-4939-BA7D-12D8D4F8B8B0}" type="slidenum">
              <a:rPr lang="fi-FI" altLang="fi-FI" smtClean="0"/>
              <a:pPr>
                <a:defRPr/>
              </a:pPr>
              <a:t>35</a:t>
            </a:fld>
            <a:endParaRPr lang="fi-FI" altLang="fi-FI"/>
          </a:p>
        </p:txBody>
      </p:sp>
      <p:sp>
        <p:nvSpPr>
          <p:cNvPr id="7" name="Otsikko 1"/>
          <p:cNvSpPr txBox="1">
            <a:spLocks/>
          </p:cNvSpPr>
          <p:nvPr/>
        </p:nvSpPr>
        <p:spPr bwMode="auto">
          <a:xfrm>
            <a:off x="776536" y="260648"/>
            <a:ext cx="76390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algn="ctr"/>
            <a:r>
              <a:rPr lang="fi-FI" altLang="fi-FI" kern="0" dirty="0" err="1"/>
              <a:t>TiTu</a:t>
            </a:r>
            <a:r>
              <a:rPr lang="fi-FI" altLang="fi-FI" kern="0" dirty="0"/>
              <a:t>    RANGAISTUKSEN merkintä</a:t>
            </a:r>
            <a:endParaRPr lang="fi-FI" kern="0" dirty="0"/>
          </a:p>
        </p:txBody>
      </p:sp>
      <p:sp>
        <p:nvSpPr>
          <p:cNvPr id="10" name="Suorakulmio 9"/>
          <p:cNvSpPr/>
          <p:nvPr/>
        </p:nvSpPr>
        <p:spPr>
          <a:xfrm>
            <a:off x="488504" y="1542935"/>
            <a:ext cx="60486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fi-FI" sz="1600" dirty="0" err="1"/>
              <a:t>Rang</a:t>
            </a:r>
            <a:r>
              <a:rPr lang="fi-FI" sz="1600" dirty="0"/>
              <a:t>. syöttökentät aukeavat sekä kyseistä ruutua</a:t>
            </a:r>
          </a:p>
          <a:p>
            <a:pPr marL="0" indent="0">
              <a:buNone/>
            </a:pPr>
            <a:r>
              <a:rPr lang="fi-FI" sz="1600" dirty="0"/>
              <a:t>klikkaamalla tai Lisää –napista</a:t>
            </a:r>
          </a:p>
        </p:txBody>
      </p:sp>
      <p:sp>
        <p:nvSpPr>
          <p:cNvPr id="14" name="Suorakulmio 13"/>
          <p:cNvSpPr/>
          <p:nvPr/>
        </p:nvSpPr>
        <p:spPr>
          <a:xfrm>
            <a:off x="606517" y="2307357"/>
            <a:ext cx="452650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fi-FI" sz="1600" dirty="0"/>
              <a:t>Syötä rangaistuksen saaneen nro</a:t>
            </a:r>
          </a:p>
          <a:p>
            <a:r>
              <a:rPr lang="fi-FI" sz="1600" dirty="0"/>
              <a:t>Toimihenkilö = TH</a:t>
            </a:r>
          </a:p>
          <a:p>
            <a:pPr marL="0" indent="0">
              <a:buNone/>
            </a:pPr>
            <a:r>
              <a:rPr lang="fi-FI" sz="1600" dirty="0"/>
              <a:t>Kärsijän nro (tarvittaessa)</a:t>
            </a:r>
          </a:p>
          <a:p>
            <a:pPr marL="0" indent="0">
              <a:buNone/>
            </a:pPr>
            <a:endParaRPr lang="fi-FI" sz="1600" dirty="0"/>
          </a:p>
          <a:p>
            <a:pPr marL="0" indent="0">
              <a:buNone/>
            </a:pPr>
            <a:r>
              <a:rPr lang="fi-FI" sz="1600" dirty="0"/>
              <a:t>Valitse Min: </a:t>
            </a:r>
          </a:p>
          <a:p>
            <a:pPr marL="0" indent="0">
              <a:buNone/>
            </a:pPr>
            <a:r>
              <a:rPr lang="fi-FI" sz="1600" dirty="0"/>
              <a:t>2, 10(KR), 20(PR), OR, RL, 2+2,  2+10,  5+20</a:t>
            </a:r>
          </a:p>
          <a:p>
            <a:pPr marL="0" indent="0">
              <a:buNone/>
            </a:pPr>
            <a:endParaRPr lang="fi-FI" sz="1600" dirty="0"/>
          </a:p>
          <a:p>
            <a:pPr marL="0" indent="0">
              <a:buNone/>
            </a:pPr>
            <a:r>
              <a:rPr lang="fi-FI" sz="1600" dirty="0" err="1"/>
              <a:t>Rang.syy</a:t>
            </a:r>
            <a:r>
              <a:rPr lang="fi-FI" sz="1600" dirty="0"/>
              <a:t> (uudet syykoodit)</a:t>
            </a:r>
          </a:p>
          <a:p>
            <a:pPr marL="0" indent="0">
              <a:buNone/>
            </a:pPr>
            <a:endParaRPr lang="fi-FI" sz="1600" dirty="0"/>
          </a:p>
          <a:p>
            <a:pPr marL="0" indent="0">
              <a:buNone/>
            </a:pPr>
            <a:r>
              <a:rPr lang="fi-FI" sz="1600" dirty="0"/>
              <a:t>Lisätieto: K, S, (KR, PR tulee autom.)</a:t>
            </a:r>
          </a:p>
          <a:p>
            <a:pPr marL="0" indent="0">
              <a:buNone/>
            </a:pPr>
            <a:endParaRPr lang="fi-FI" sz="1600" dirty="0"/>
          </a:p>
          <a:p>
            <a:pPr marL="0" indent="0">
              <a:buNone/>
            </a:pPr>
            <a:r>
              <a:rPr lang="fi-FI" sz="1600" dirty="0">
                <a:solidFill>
                  <a:srgbClr val="FF0000"/>
                </a:solidFill>
              </a:rPr>
              <a:t>Tallenna</a:t>
            </a:r>
          </a:p>
          <a:p>
            <a:pPr marL="0" indent="0">
              <a:buNone/>
            </a:pPr>
            <a:endParaRPr lang="fi-FI" sz="16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fi-FI" sz="1600" u="sng" dirty="0">
                <a:solidFill>
                  <a:srgbClr val="FF0000"/>
                </a:solidFill>
              </a:rPr>
              <a:t>Tuomarin valinta vain Liiga ja </a:t>
            </a:r>
            <a:r>
              <a:rPr lang="fi-FI" sz="1600" u="sng" dirty="0" err="1">
                <a:solidFill>
                  <a:srgbClr val="FF0000"/>
                </a:solidFill>
              </a:rPr>
              <a:t>Mestis</a:t>
            </a:r>
            <a:r>
              <a:rPr lang="fi-FI" sz="1600" u="sng" dirty="0">
                <a:solidFill>
                  <a:srgbClr val="FF0000"/>
                </a:solidFill>
              </a:rPr>
              <a:t> otteluissa.</a:t>
            </a: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10" t="57073" r="42135" b="8478"/>
          <a:stretch/>
        </p:blipFill>
        <p:spPr bwMode="auto">
          <a:xfrm>
            <a:off x="6115564" y="3186622"/>
            <a:ext cx="3311988" cy="25200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02" t="34453" r="41863" b="27162"/>
          <a:stretch/>
        </p:blipFill>
        <p:spPr bwMode="auto">
          <a:xfrm>
            <a:off x="6249144" y="1059583"/>
            <a:ext cx="2559342" cy="214654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22" name="Suora nuoliyhdysviiva 21"/>
          <p:cNvCxnSpPr/>
          <p:nvPr/>
        </p:nvCxnSpPr>
        <p:spPr bwMode="auto">
          <a:xfrm>
            <a:off x="3152800" y="2060992"/>
            <a:ext cx="3168352" cy="100796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33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" name="Tekstiruutu 23"/>
          <p:cNvSpPr txBox="1"/>
          <p:nvPr/>
        </p:nvSpPr>
        <p:spPr>
          <a:xfrm>
            <a:off x="5567978" y="2132855"/>
            <a:ext cx="3355406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i-FI" sz="1200" dirty="0"/>
              <a:t>Rangaistuksiin on lisätty "Alkamisaika"-kenttä, </a:t>
            </a:r>
          </a:p>
          <a:p>
            <a:r>
              <a:rPr lang="fi-FI" sz="1200" dirty="0"/>
              <a:t>jonka avulla voi yhdistelmä- ja siirtyviä</a:t>
            </a:r>
          </a:p>
          <a:p>
            <a:r>
              <a:rPr lang="fi-FI" sz="1200" dirty="0"/>
              <a:t>rangaistuksia hallita helpommin.</a:t>
            </a:r>
          </a:p>
        </p:txBody>
      </p:sp>
      <p:cxnSp>
        <p:nvCxnSpPr>
          <p:cNvPr id="29" name="Suora nuoliyhdysviiva 28"/>
          <p:cNvCxnSpPr/>
          <p:nvPr/>
        </p:nvCxnSpPr>
        <p:spPr bwMode="auto">
          <a:xfrm flipV="1">
            <a:off x="8379391" y="1424390"/>
            <a:ext cx="0" cy="63660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33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Suora nuoliyhdysviiva 29"/>
          <p:cNvCxnSpPr/>
          <p:nvPr/>
        </p:nvCxnSpPr>
        <p:spPr bwMode="auto">
          <a:xfrm flipV="1">
            <a:off x="4088904" y="4077072"/>
            <a:ext cx="4290487" cy="65624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66CC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Suora nuoliyhdysviiva 31"/>
          <p:cNvCxnSpPr/>
          <p:nvPr/>
        </p:nvCxnSpPr>
        <p:spPr bwMode="auto">
          <a:xfrm>
            <a:off x="3152800" y="3789040"/>
            <a:ext cx="2973989" cy="94428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33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Suora nuoliyhdysviiva 33"/>
          <p:cNvCxnSpPr/>
          <p:nvPr/>
        </p:nvCxnSpPr>
        <p:spPr bwMode="auto">
          <a:xfrm>
            <a:off x="3368824" y="2598335"/>
            <a:ext cx="2746740" cy="169476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33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" name="Suora nuoliyhdysviiva 44"/>
          <p:cNvCxnSpPr/>
          <p:nvPr/>
        </p:nvCxnSpPr>
        <p:spPr bwMode="auto">
          <a:xfrm>
            <a:off x="3152800" y="4293096"/>
            <a:ext cx="2962764" cy="72008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33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2" name="Suora nuoliyhdysviiva 51"/>
          <p:cNvCxnSpPr/>
          <p:nvPr/>
        </p:nvCxnSpPr>
        <p:spPr bwMode="auto">
          <a:xfrm>
            <a:off x="8414379" y="2456020"/>
            <a:ext cx="207640" cy="1293095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33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3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75" t="58111" r="48110" b="37951"/>
          <a:stretch/>
        </p:blipFill>
        <p:spPr bwMode="auto">
          <a:xfrm>
            <a:off x="6157527" y="5411505"/>
            <a:ext cx="2484000" cy="293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5" name="Suora nuoliyhdysviiva 24"/>
          <p:cNvCxnSpPr/>
          <p:nvPr/>
        </p:nvCxnSpPr>
        <p:spPr bwMode="auto">
          <a:xfrm>
            <a:off x="1578870" y="5195481"/>
            <a:ext cx="5462362" cy="36294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33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" name="Tekstiruutu 26"/>
          <p:cNvSpPr txBox="1"/>
          <p:nvPr/>
        </p:nvSpPr>
        <p:spPr>
          <a:xfrm>
            <a:off x="380492" y="1050387"/>
            <a:ext cx="25960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b="1" dirty="0">
                <a:solidFill>
                  <a:srgbClr val="FF0000"/>
                </a:solidFill>
              </a:rPr>
              <a:t>TARKISTA  AIKA</a:t>
            </a:r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14" t="73312" r="44067" b="20291"/>
          <a:stretch/>
        </p:blipFill>
        <p:spPr bwMode="auto">
          <a:xfrm>
            <a:off x="6249144" y="1050387"/>
            <a:ext cx="2567853" cy="392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3" name="Suora nuoliyhdysviiva 32"/>
          <p:cNvCxnSpPr/>
          <p:nvPr/>
        </p:nvCxnSpPr>
        <p:spPr bwMode="auto">
          <a:xfrm>
            <a:off x="5133020" y="1747714"/>
            <a:ext cx="1908212" cy="16421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33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234039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6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6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6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2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1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1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6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1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E61F1F-6506-4D93-ACBF-5B9B401EBC4E}" type="datetime1">
              <a:rPr lang="fi-FI" altLang="fi-FI" smtClean="0"/>
              <a:t>14.9.2017</a:t>
            </a:fld>
            <a:endParaRPr lang="fi-FI" alt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altLang="fi-FI"/>
              <a:t>Suomen Jääkiekkoliitto / RK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A1B22D-A067-4939-BA7D-12D8D4F8B8B0}" type="slidenum">
              <a:rPr lang="fi-FI" altLang="fi-FI" smtClean="0"/>
              <a:pPr>
                <a:defRPr/>
              </a:pPr>
              <a:t>36</a:t>
            </a:fld>
            <a:endParaRPr lang="fi-FI" altLang="fi-FI"/>
          </a:p>
        </p:txBody>
      </p:sp>
      <p:sp>
        <p:nvSpPr>
          <p:cNvPr id="7" name="Otsikko 1"/>
          <p:cNvSpPr txBox="1">
            <a:spLocks noGrp="1"/>
          </p:cNvSpPr>
          <p:nvPr>
            <p:ph type="title"/>
          </p:nvPr>
        </p:nvSpPr>
        <p:spPr bwMode="auto">
          <a:xfrm>
            <a:off x="661758" y="128529"/>
            <a:ext cx="76390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algn="ctr"/>
            <a:r>
              <a:rPr lang="fi-FI" altLang="fi-FI" kern="0" dirty="0" err="1"/>
              <a:t>TiTu</a:t>
            </a:r>
            <a:r>
              <a:rPr lang="fi-FI" altLang="fi-FI" kern="0" dirty="0"/>
              <a:t>    RANGAISTUKSEN merkintä</a:t>
            </a:r>
            <a:endParaRPr lang="fi-FI" kern="0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20" t="21472" r="27070" b="19472"/>
          <a:stretch/>
        </p:blipFill>
        <p:spPr bwMode="auto">
          <a:xfrm>
            <a:off x="632520" y="896355"/>
            <a:ext cx="5580056" cy="4748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33" t="54870" r="40349" b="33809"/>
          <a:stretch/>
        </p:blipFill>
        <p:spPr bwMode="auto">
          <a:xfrm>
            <a:off x="4400813" y="4420052"/>
            <a:ext cx="4763291" cy="1118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kstiruutu 7"/>
          <p:cNvSpPr txBox="1"/>
          <p:nvPr/>
        </p:nvSpPr>
        <p:spPr>
          <a:xfrm>
            <a:off x="4448944" y="2772303"/>
            <a:ext cx="5112568" cy="73866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i-FI" sz="1400" dirty="0"/>
              <a:t>Pudotusvalikosta voit valita oikean rangaistusminuuttimäärän, sekä yleisimmät yhdistelmärangaistukset, jolloin järjestelmä huolehtii perustapauksissa oikeista merkinnöistä.</a:t>
            </a:r>
          </a:p>
        </p:txBody>
      </p:sp>
      <p:cxnSp>
        <p:nvCxnSpPr>
          <p:cNvPr id="11" name="Suora nuoliyhdysviiva 10"/>
          <p:cNvCxnSpPr/>
          <p:nvPr/>
        </p:nvCxnSpPr>
        <p:spPr bwMode="auto">
          <a:xfrm flipH="1">
            <a:off x="2864768" y="2996952"/>
            <a:ext cx="1584176" cy="14231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33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527893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E61F1F-6506-4D93-ACBF-5B9B401EBC4E}" type="datetime1">
              <a:rPr lang="fi-FI" altLang="fi-FI" smtClean="0"/>
              <a:t>14.9.2017</a:t>
            </a:fld>
            <a:endParaRPr lang="fi-FI" alt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altLang="fi-FI"/>
              <a:t>Suomen Jääkiekkoliitto / RK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A1B22D-A067-4939-BA7D-12D8D4F8B8B0}" type="slidenum">
              <a:rPr lang="fi-FI" altLang="fi-FI" smtClean="0"/>
              <a:pPr>
                <a:defRPr/>
              </a:pPr>
              <a:t>37</a:t>
            </a:fld>
            <a:endParaRPr lang="fi-FI" altLang="fi-FI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09" t="25589" r="41027" b="21752"/>
          <a:stretch/>
        </p:blipFill>
        <p:spPr bwMode="auto">
          <a:xfrm>
            <a:off x="413420" y="1196752"/>
            <a:ext cx="4005529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tsikko 1"/>
          <p:cNvSpPr txBox="1">
            <a:spLocks/>
          </p:cNvSpPr>
          <p:nvPr/>
        </p:nvSpPr>
        <p:spPr bwMode="auto">
          <a:xfrm>
            <a:off x="661758" y="128529"/>
            <a:ext cx="76390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algn="ctr"/>
            <a:r>
              <a:rPr lang="fi-FI" altLang="fi-FI" kern="0" dirty="0" err="1"/>
              <a:t>TiTu</a:t>
            </a:r>
            <a:r>
              <a:rPr lang="fi-FI" altLang="fi-FI" kern="0" dirty="0"/>
              <a:t>    RANGAISTUKSEN merkintä</a:t>
            </a:r>
            <a:endParaRPr lang="fi-FI" kern="0" dirty="0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89" t="28043" r="41073" b="44888"/>
          <a:stretch/>
        </p:blipFill>
        <p:spPr bwMode="auto">
          <a:xfrm>
            <a:off x="4481283" y="2492896"/>
            <a:ext cx="4998547" cy="2834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kstiruutu 6"/>
          <p:cNvSpPr txBox="1"/>
          <p:nvPr/>
        </p:nvSpPr>
        <p:spPr>
          <a:xfrm>
            <a:off x="4880992" y="1340768"/>
            <a:ext cx="3890809" cy="338554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i-FI" sz="1600" dirty="0"/>
              <a:t>Muista kärsijän nro, jos ei ole kumoutuva</a:t>
            </a:r>
          </a:p>
        </p:txBody>
      </p:sp>
      <p:cxnSp>
        <p:nvCxnSpPr>
          <p:cNvPr id="11" name="Suora nuoliyhdysviiva 10"/>
          <p:cNvCxnSpPr/>
          <p:nvPr/>
        </p:nvCxnSpPr>
        <p:spPr bwMode="auto">
          <a:xfrm flipH="1">
            <a:off x="1640632" y="1600790"/>
            <a:ext cx="3240360" cy="38805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33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257279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E61F1F-6506-4D93-ACBF-5B9B401EBC4E}" type="datetime1">
              <a:rPr lang="fi-FI" altLang="fi-FI" smtClean="0"/>
              <a:t>14.9.2017</a:t>
            </a:fld>
            <a:endParaRPr lang="fi-FI" alt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altLang="fi-FI"/>
              <a:t>Suomen Jääkiekkoliitto / RK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A1B22D-A067-4939-BA7D-12D8D4F8B8B0}" type="slidenum">
              <a:rPr lang="fi-FI" altLang="fi-FI" smtClean="0"/>
              <a:pPr>
                <a:defRPr/>
              </a:pPr>
              <a:t>38</a:t>
            </a:fld>
            <a:endParaRPr lang="fi-FI" altLang="fi-FI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91" t="27764" r="36318" b="22531"/>
          <a:stretch/>
        </p:blipFill>
        <p:spPr bwMode="auto">
          <a:xfrm>
            <a:off x="216000" y="908720"/>
            <a:ext cx="4032000" cy="36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kstiruutu 7"/>
          <p:cNvSpPr txBox="1"/>
          <p:nvPr/>
        </p:nvSpPr>
        <p:spPr>
          <a:xfrm>
            <a:off x="344487" y="4735412"/>
            <a:ext cx="3540521" cy="83099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i-FI" sz="1600" dirty="0"/>
              <a:t>Valitse vain oikea rangaistus ja paina</a:t>
            </a:r>
          </a:p>
          <a:p>
            <a:r>
              <a:rPr lang="fi-FI" sz="1600" dirty="0"/>
              <a:t>”Päätä &amp; Sulje”, niin järjestelmä</a:t>
            </a:r>
          </a:p>
          <a:p>
            <a:r>
              <a:rPr lang="fi-FI" sz="1600" dirty="0"/>
              <a:t>vaihtaa päätösajan.</a:t>
            </a:r>
          </a:p>
        </p:txBody>
      </p:sp>
      <p:sp>
        <p:nvSpPr>
          <p:cNvPr id="9" name="Otsikko 1"/>
          <p:cNvSpPr txBox="1">
            <a:spLocks/>
          </p:cNvSpPr>
          <p:nvPr/>
        </p:nvSpPr>
        <p:spPr bwMode="auto">
          <a:xfrm>
            <a:off x="661758" y="128529"/>
            <a:ext cx="76390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algn="ctr"/>
            <a:r>
              <a:rPr lang="fi-FI" altLang="fi-FI" kern="0" dirty="0" err="1"/>
              <a:t>TiTu</a:t>
            </a:r>
            <a:r>
              <a:rPr lang="fi-FI" altLang="fi-FI" kern="0" dirty="0"/>
              <a:t>    </a:t>
            </a:r>
            <a:r>
              <a:rPr lang="fi-FI" altLang="fi-FI" kern="0" dirty="0" err="1"/>
              <a:t>YV-maalissa</a:t>
            </a:r>
            <a:r>
              <a:rPr lang="fi-FI" altLang="fi-FI" kern="0" dirty="0"/>
              <a:t>  </a:t>
            </a:r>
            <a:r>
              <a:rPr lang="fi-FI" altLang="fi-FI" kern="0" dirty="0" err="1"/>
              <a:t>rang</a:t>
            </a:r>
            <a:r>
              <a:rPr lang="fi-FI" altLang="fi-FI" kern="0" dirty="0"/>
              <a:t>. päättyminen</a:t>
            </a:r>
            <a:endParaRPr lang="fi-FI" kern="0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44" t="32156" r="39611" b="14200"/>
          <a:stretch/>
        </p:blipFill>
        <p:spPr bwMode="auto">
          <a:xfrm>
            <a:off x="5601072" y="1939373"/>
            <a:ext cx="3528392" cy="3807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kstiruutu 10"/>
          <p:cNvSpPr txBox="1"/>
          <p:nvPr/>
        </p:nvSpPr>
        <p:spPr>
          <a:xfrm>
            <a:off x="4592960" y="836712"/>
            <a:ext cx="4000109" cy="116955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i-FI" sz="1400" dirty="0"/>
              <a:t>Jos kyseiseen </a:t>
            </a:r>
            <a:r>
              <a:rPr lang="fi-FI" sz="1400" dirty="0" err="1"/>
              <a:t>YV-maalin</a:t>
            </a:r>
            <a:r>
              <a:rPr lang="fi-FI" sz="1400" dirty="0"/>
              <a:t> päättyvä rangaistus vaikuttaa muihin tuomittuihin rangaistuksiin (esim.2+10  tai siirtyvät rangaistukset), niin järjestelmä avaa uuden ”Rangaistuksen aloittaminen”-ikkunan:</a:t>
            </a:r>
          </a:p>
        </p:txBody>
      </p:sp>
      <p:sp>
        <p:nvSpPr>
          <p:cNvPr id="12" name="Tekstiruutu 11"/>
          <p:cNvSpPr txBox="1"/>
          <p:nvPr/>
        </p:nvSpPr>
        <p:spPr>
          <a:xfrm>
            <a:off x="4481283" y="4258358"/>
            <a:ext cx="3024336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i-FI" sz="1400" dirty="0"/>
              <a:t>Valitse oikea alkava rangaistus ja paina ”Aloita &amp; Sulje”, jolloin järjestelmä korjaa alku- ja loppuajat vastaavasti.</a:t>
            </a:r>
          </a:p>
        </p:txBody>
      </p:sp>
      <p:cxnSp>
        <p:nvCxnSpPr>
          <p:cNvPr id="13" name="Suora nuoliyhdysviiva 12"/>
          <p:cNvCxnSpPr/>
          <p:nvPr/>
        </p:nvCxnSpPr>
        <p:spPr bwMode="auto">
          <a:xfrm flipV="1">
            <a:off x="6537176" y="4007526"/>
            <a:ext cx="288032" cy="25083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33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uora nuoliyhdysviiva 19"/>
          <p:cNvCxnSpPr/>
          <p:nvPr/>
        </p:nvCxnSpPr>
        <p:spPr bwMode="auto">
          <a:xfrm>
            <a:off x="5993451" y="4941168"/>
            <a:ext cx="1371817" cy="43204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33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377048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E61F1F-6506-4D93-ACBF-5B9B401EBC4E}" type="datetime1">
              <a:rPr lang="fi-FI" altLang="fi-FI" smtClean="0"/>
              <a:t>14.9.2017</a:t>
            </a:fld>
            <a:endParaRPr lang="fi-FI" alt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altLang="fi-FI"/>
              <a:t>Suomen Jääkiekkoliitto / RK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A1B22D-A067-4939-BA7D-12D8D4F8B8B0}" type="slidenum">
              <a:rPr lang="fi-FI" altLang="fi-FI" smtClean="0"/>
              <a:pPr>
                <a:defRPr/>
              </a:pPr>
              <a:t>39</a:t>
            </a:fld>
            <a:endParaRPr lang="fi-FI" altLang="fi-FI"/>
          </a:p>
        </p:txBody>
      </p:sp>
      <p:sp>
        <p:nvSpPr>
          <p:cNvPr id="7" name="Otsikko 1"/>
          <p:cNvSpPr txBox="1">
            <a:spLocks/>
          </p:cNvSpPr>
          <p:nvPr/>
        </p:nvSpPr>
        <p:spPr bwMode="auto">
          <a:xfrm>
            <a:off x="661758" y="128529"/>
            <a:ext cx="76390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algn="ctr"/>
            <a:r>
              <a:rPr lang="fi-FI" altLang="fi-FI" kern="0" dirty="0" err="1"/>
              <a:t>TiTu</a:t>
            </a:r>
            <a:r>
              <a:rPr lang="fi-FI" altLang="fi-FI" kern="0" dirty="0"/>
              <a:t>    </a:t>
            </a:r>
            <a:r>
              <a:rPr lang="fi-FI" altLang="fi-FI" kern="0" dirty="0" err="1"/>
              <a:t>YV-maalissa</a:t>
            </a:r>
            <a:r>
              <a:rPr lang="fi-FI" altLang="fi-FI" kern="0" dirty="0"/>
              <a:t>  </a:t>
            </a:r>
            <a:r>
              <a:rPr lang="fi-FI" altLang="fi-FI" kern="0" dirty="0" err="1"/>
              <a:t>rang</a:t>
            </a:r>
            <a:r>
              <a:rPr lang="fi-FI" altLang="fi-FI" kern="0" dirty="0"/>
              <a:t>. päättyminen</a:t>
            </a:r>
            <a:endParaRPr lang="fi-FI" kern="0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74" t="22025" r="24840" b="53749"/>
          <a:stretch/>
        </p:blipFill>
        <p:spPr bwMode="auto">
          <a:xfrm>
            <a:off x="375036" y="1484784"/>
            <a:ext cx="8657853" cy="230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74" t="76240" r="24840" b="12443"/>
          <a:stretch/>
        </p:blipFill>
        <p:spPr bwMode="auto">
          <a:xfrm>
            <a:off x="375036" y="4092152"/>
            <a:ext cx="8657853" cy="1076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85175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 dirty="0"/>
              <a:t>TILASTOINTI ja TULOSPALVELU  (</a:t>
            </a:r>
            <a:r>
              <a:rPr lang="fi-FI" altLang="fi-FI" dirty="0" err="1"/>
              <a:t>TiTu</a:t>
            </a:r>
            <a:r>
              <a:rPr lang="fi-FI" altLang="fi-FI" dirty="0"/>
              <a:t>)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42950" y="1196752"/>
            <a:ext cx="8420100" cy="4518248"/>
          </a:xfrm>
        </p:spPr>
        <p:txBody>
          <a:bodyPr/>
          <a:lstStyle/>
          <a:p>
            <a:pPr marL="0" indent="0">
              <a:buNone/>
            </a:pPr>
            <a:r>
              <a:rPr lang="fi-FI" dirty="0"/>
              <a:t>ETUKÄTEISVALMISTELUT </a:t>
            </a:r>
          </a:p>
          <a:p>
            <a:pPr marL="0" indent="0">
              <a:buNone/>
            </a:pPr>
            <a:endParaRPr lang="fi-FI" dirty="0"/>
          </a:p>
          <a:p>
            <a:pPr lvl="1"/>
            <a:r>
              <a:rPr lang="fi-FI" sz="1600" dirty="0" err="1"/>
              <a:t>TiTu</a:t>
            </a:r>
            <a:r>
              <a:rPr lang="fi-FI" sz="1600" dirty="0"/>
              <a:t> toimii parhaiten Windows-tietokoneessa. </a:t>
            </a:r>
            <a:r>
              <a:rPr lang="fi-FI" sz="1600" dirty="0" err="1"/>
              <a:t>TiTu</a:t>
            </a:r>
            <a:r>
              <a:rPr lang="fi-FI" sz="1600" dirty="0"/>
              <a:t> ei toimi </a:t>
            </a:r>
          </a:p>
          <a:p>
            <a:pPr marL="0" indent="0">
              <a:buNone/>
            </a:pPr>
            <a:r>
              <a:rPr lang="fi-FI" sz="1800" dirty="0"/>
              <a:t>	  tabletilla, emmekä toistaiseksi suosittele vaihtoehtoisia </a:t>
            </a:r>
          </a:p>
          <a:p>
            <a:pPr marL="0" indent="0">
              <a:buNone/>
            </a:pPr>
            <a:r>
              <a:rPr lang="fi-FI" sz="1800" dirty="0"/>
              <a:t>	  käyttöjärjestelmiä.</a:t>
            </a:r>
          </a:p>
          <a:p>
            <a:pPr lvl="1"/>
            <a:r>
              <a:rPr lang="fi-FI" sz="1600" dirty="0"/>
              <a:t> Tarkasta aina </a:t>
            </a:r>
            <a:r>
              <a:rPr lang="fi-FI" sz="1600" dirty="0" err="1"/>
              <a:t>TiTun</a:t>
            </a:r>
            <a:r>
              <a:rPr lang="fi-FI" sz="1600" dirty="0"/>
              <a:t> avauduttua sen versionumero alareunasta.</a:t>
            </a:r>
          </a:p>
          <a:p>
            <a:pPr lvl="2"/>
            <a:r>
              <a:rPr lang="fi-FI" sz="1400" dirty="0"/>
              <a:t>Nykyinen versio 1.13 (</a:t>
            </a:r>
            <a:r>
              <a:rPr lang="fi-FI" sz="1400" dirty="0" smtClean="0"/>
              <a:t>27.1.2017)</a:t>
            </a:r>
            <a:endParaRPr lang="fi-FI" sz="1400" dirty="0"/>
          </a:p>
          <a:p>
            <a:pPr lvl="2"/>
            <a:r>
              <a:rPr lang="fi-FI" sz="1400" dirty="0"/>
              <a:t>Lue tarvittaessa päivitetyt ohjeet</a:t>
            </a:r>
          </a:p>
          <a:p>
            <a:pPr lvl="1"/>
            <a:r>
              <a:rPr lang="fi-FI" sz="1600" dirty="0"/>
              <a:t>Suosittelemme käyttämään päivitettyä </a:t>
            </a:r>
            <a:r>
              <a:rPr lang="fi-FI" sz="1600" dirty="0">
                <a:hlinkClick r:id="rId3" tooltip="http://www.mozilla.org/fi/firefox/fx/"/>
              </a:rPr>
              <a:t>Firefox</a:t>
            </a:r>
            <a:r>
              <a:rPr lang="fi-FI" sz="1600" dirty="0"/>
              <a:t> selainta. -&gt; vaikka </a:t>
            </a:r>
            <a:r>
              <a:rPr lang="fi-FI" sz="1600" dirty="0" err="1"/>
              <a:t>Titu</a:t>
            </a:r>
            <a:r>
              <a:rPr lang="fi-FI" sz="1600" dirty="0"/>
              <a:t> aukeaakin omaan ohjelmaansa.</a:t>
            </a:r>
          </a:p>
          <a:p>
            <a:pPr marL="0" indent="0">
              <a:buNone/>
            </a:pPr>
            <a:endParaRPr lang="fi-FI" sz="1800" dirty="0"/>
          </a:p>
          <a:p>
            <a:pPr marL="0" indent="0">
              <a:buNone/>
            </a:pPr>
            <a:r>
              <a:rPr lang="fi-FI" sz="1800" dirty="0"/>
              <a:t> 	</a:t>
            </a:r>
            <a:endParaRPr lang="fi-FI" sz="160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88F3A0-BF9A-4745-BA7A-F3AED425296F}" type="datetime1">
              <a:rPr lang="fi-FI" altLang="fi-FI" smtClean="0"/>
              <a:t>14.9.2017</a:t>
            </a:fld>
            <a:endParaRPr lang="fi-FI" alt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altLang="fi-FI"/>
              <a:t>Suomen Jääkiekkoliitto / RK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A1B22D-A067-4939-BA7D-12D8D4F8B8B0}" type="slidenum">
              <a:rPr lang="fi-FI" altLang="fi-FI" smtClean="0"/>
              <a:pPr>
                <a:defRPr/>
              </a:pPr>
              <a:t>4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337608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 dirty="0">
                <a:solidFill>
                  <a:srgbClr val="0070C0"/>
                </a:solidFill>
              </a:rPr>
              <a:t>Syykoodit      </a:t>
            </a:r>
            <a:r>
              <a:rPr lang="fi-FI" altLang="fi-FI" dirty="0" smtClean="0">
                <a:solidFill>
                  <a:srgbClr val="0070C0"/>
                </a:solidFill>
              </a:rPr>
              <a:t>07.2017</a:t>
            </a:r>
            <a:endParaRPr lang="fi-FI" altLang="fi-FI" dirty="0"/>
          </a:p>
        </p:txBody>
      </p:sp>
      <p:sp>
        <p:nvSpPr>
          <p:cNvPr id="50179" name="Alatunnisteen paikkamerkki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i-FI" altLang="fi-FI" sz="1000" dirty="0">
                <a:solidFill>
                  <a:srgbClr val="0066CC"/>
                </a:solidFill>
              </a:rPr>
              <a:t>Suomen Jääkiekkoliitto  </a:t>
            </a:r>
            <a:r>
              <a:rPr lang="fi-FI" altLang="fi-FI" sz="1000" dirty="0" smtClean="0">
                <a:solidFill>
                  <a:srgbClr val="0066CC"/>
                </a:solidFill>
              </a:rPr>
              <a:t>2017</a:t>
            </a:r>
            <a:endParaRPr lang="fi-FI" altLang="fi-FI" sz="1000" dirty="0">
              <a:solidFill>
                <a:srgbClr val="0066CC"/>
              </a:solidFill>
            </a:endParaRPr>
          </a:p>
        </p:txBody>
      </p:sp>
      <p:sp>
        <p:nvSpPr>
          <p:cNvPr id="50180" name="Dian numeron paikkamerkki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21EC010-2D6C-4C72-8DE4-A182EA72E4C0}" type="slidenum">
              <a:rPr lang="fi-FI" altLang="fi-FI" sz="1000" smtClean="0">
                <a:solidFill>
                  <a:srgbClr val="0066CC"/>
                </a:solidFill>
              </a:rPr>
              <a:pPr>
                <a:spcBef>
                  <a:spcPct val="0"/>
                </a:spcBef>
                <a:buFontTx/>
                <a:buNone/>
              </a:pPr>
              <a:t>40</a:t>
            </a:fld>
            <a:endParaRPr lang="fi-FI" altLang="fi-FI" sz="1000">
              <a:solidFill>
                <a:srgbClr val="0066CC"/>
              </a:solidFill>
            </a:endParaRPr>
          </a:p>
        </p:txBody>
      </p:sp>
      <p:graphicFrame>
        <p:nvGraphicFramePr>
          <p:cNvPr id="6" name="Taulukko 5"/>
          <p:cNvGraphicFramePr>
            <a:graphicFrameLocks noGrp="1"/>
          </p:cNvGraphicFramePr>
          <p:nvPr/>
        </p:nvGraphicFramePr>
        <p:xfrm>
          <a:off x="128588" y="1341438"/>
          <a:ext cx="9648826" cy="4175129"/>
        </p:xfrm>
        <a:graphic>
          <a:graphicData uri="http://schemas.openxmlformats.org/drawingml/2006/table">
            <a:tbl>
              <a:tblPr/>
              <a:tblGrid>
                <a:gridCol w="36482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94708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41895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2541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2541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667113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46769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NRO</a:t>
                      </a:r>
                    </a:p>
                  </a:txBody>
                  <a:tcPr marL="9100" marR="9100" marT="90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Rangaistus</a:t>
                      </a:r>
                    </a:p>
                  </a:txBody>
                  <a:tcPr marL="9100" marR="9100" marT="90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English</a:t>
                      </a:r>
                    </a:p>
                  </a:txBody>
                  <a:tcPr marL="9100" marR="9100" marT="90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Lyhenne</a:t>
                      </a:r>
                    </a:p>
                  </a:txBody>
                  <a:tcPr marL="9100" marR="9100" marT="90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Abbrev.</a:t>
                      </a:r>
                    </a:p>
                  </a:txBody>
                  <a:tcPr marL="9100" marR="9100" marT="90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Sääntönro</a:t>
                      </a:r>
                    </a:p>
                  </a:txBody>
                  <a:tcPr marL="9100" marR="9100" marT="90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4716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100" marR="9100" marT="90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Epäurheilijamainen käytös</a:t>
                      </a:r>
                    </a:p>
                  </a:txBody>
                  <a:tcPr marL="9100" marR="9100" marT="90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Unsportsmanlike Conduct</a:t>
                      </a:r>
                    </a:p>
                  </a:txBody>
                  <a:tcPr marL="9100" marR="9100" marT="90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KAY</a:t>
                      </a:r>
                    </a:p>
                  </a:txBody>
                  <a:tcPr marL="9100" marR="9100" marT="90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UN-SP</a:t>
                      </a:r>
                    </a:p>
                  </a:txBody>
                  <a:tcPr marL="9100" marR="9100" marT="90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168</a:t>
                      </a:r>
                    </a:p>
                  </a:txBody>
                  <a:tcPr marL="9100" marR="9100" marT="90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4716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100" marR="9100" marT="90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Pilkkaaminen</a:t>
                      </a:r>
                    </a:p>
                  </a:txBody>
                  <a:tcPr marL="9100" marR="9100" marT="90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Taunting</a:t>
                      </a:r>
                    </a:p>
                  </a:txBody>
                  <a:tcPr marL="9100" marR="9100" marT="90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PIL</a:t>
                      </a:r>
                    </a:p>
                  </a:txBody>
                  <a:tcPr marL="9100" marR="9100" marT="90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TAUNT</a:t>
                      </a:r>
                    </a:p>
                  </a:txBody>
                  <a:tcPr marL="9100" marR="9100" marT="90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163</a:t>
                      </a:r>
                    </a:p>
                  </a:txBody>
                  <a:tcPr marL="9100" marR="9100" marT="90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4716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100" marR="9100" marT="90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Tappelu</a:t>
                      </a:r>
                    </a:p>
                  </a:txBody>
                  <a:tcPr marL="9100" marR="9100" marT="90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Fighting</a:t>
                      </a:r>
                    </a:p>
                  </a:txBody>
                  <a:tcPr marL="9100" marR="9100" marT="90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TAP</a:t>
                      </a:r>
                    </a:p>
                  </a:txBody>
                  <a:tcPr marL="9100" marR="9100" marT="90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FIGHT</a:t>
                      </a:r>
                    </a:p>
                  </a:txBody>
                  <a:tcPr marL="9100" marR="9100" marT="90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141</a:t>
                      </a:r>
                    </a:p>
                  </a:txBody>
                  <a:tcPr marL="9100" marR="9100" marT="90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4716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100" marR="9100" marT="90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Hiuksista, kypärästä tai kasvosuojuksesta vetäminen</a:t>
                      </a:r>
                    </a:p>
                  </a:txBody>
                  <a:tcPr marL="9100" marR="9100" marT="90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Pulling Hair, Helmet, Cage</a:t>
                      </a:r>
                    </a:p>
                  </a:txBody>
                  <a:tcPr marL="9100" marR="9100" marT="90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VET</a:t>
                      </a:r>
                    </a:p>
                  </a:txBody>
                  <a:tcPr marL="9100" marR="9100" marT="90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PULL</a:t>
                      </a:r>
                    </a:p>
                  </a:txBody>
                  <a:tcPr marL="9100" marR="9100" marT="90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156</a:t>
                      </a:r>
                    </a:p>
                  </a:txBody>
                  <a:tcPr marL="9100" marR="9100" marT="90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4716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100" marR="9100" marT="90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Jalkapyyhkäisy</a:t>
                      </a:r>
                    </a:p>
                  </a:txBody>
                  <a:tcPr marL="9100" marR="9100" marT="90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Slew-footing</a:t>
                      </a:r>
                    </a:p>
                  </a:txBody>
                  <a:tcPr marL="9100" marR="9100" marT="90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JAL</a:t>
                      </a:r>
                    </a:p>
                  </a:txBody>
                  <a:tcPr marL="9100" marR="9100" marT="90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SLEW</a:t>
                      </a:r>
                    </a:p>
                  </a:txBody>
                  <a:tcPr marL="9100" marR="9100" marT="90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160</a:t>
                      </a:r>
                    </a:p>
                  </a:txBody>
                  <a:tcPr marL="9100" marR="9100" marT="90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4716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100" marR="9100" marT="90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Pelin viivyttäminen - varusteiden korjaus</a:t>
                      </a:r>
                    </a:p>
                  </a:txBody>
                  <a:tcPr marL="9100" marR="9100" marT="90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Delay of Game - Adjustment of Equipment</a:t>
                      </a:r>
                    </a:p>
                  </a:txBody>
                  <a:tcPr marL="9100" marR="9100" marT="90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VII</a:t>
                      </a:r>
                    </a:p>
                  </a:txBody>
                  <a:tcPr marL="9100" marR="9100" marT="90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DELAY</a:t>
                      </a:r>
                    </a:p>
                  </a:txBody>
                  <a:tcPr marL="9100" marR="9100" marT="90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129</a:t>
                      </a:r>
                    </a:p>
                  </a:txBody>
                  <a:tcPr marL="9100" marR="9100" marT="90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4716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100" marR="9100" marT="90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Laitataklaus</a:t>
                      </a:r>
                    </a:p>
                  </a:txBody>
                  <a:tcPr marL="9100" marR="9100" marT="90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Boarding</a:t>
                      </a:r>
                    </a:p>
                  </a:txBody>
                  <a:tcPr marL="9100" marR="9100" marT="90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LTK</a:t>
                      </a:r>
                    </a:p>
                  </a:txBody>
                  <a:tcPr marL="9100" marR="9100" marT="90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BOARD</a:t>
                      </a:r>
                    </a:p>
                  </a:txBody>
                  <a:tcPr marL="9100" marR="9100" marT="90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119</a:t>
                      </a:r>
                    </a:p>
                  </a:txBody>
                  <a:tcPr marL="9100" marR="9100" marT="90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4716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100" marR="9100" marT="90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Rikkoutunut maila</a:t>
                      </a:r>
                    </a:p>
                  </a:txBody>
                  <a:tcPr marL="9100" marR="9100" marT="90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Broken Stick</a:t>
                      </a:r>
                    </a:p>
                  </a:txBody>
                  <a:tcPr marL="9100" marR="9100" marT="90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VAR</a:t>
                      </a:r>
                    </a:p>
                  </a:txBody>
                  <a:tcPr marL="9100" marR="9100" marT="90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BR-ST</a:t>
                      </a:r>
                    </a:p>
                  </a:txBody>
                  <a:tcPr marL="9100" marR="9100" marT="90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120</a:t>
                      </a:r>
                    </a:p>
                  </a:txBody>
                  <a:tcPr marL="9100" marR="9100" marT="90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4716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100" marR="9100" marT="90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Ryntäys</a:t>
                      </a:r>
                    </a:p>
                  </a:txBody>
                  <a:tcPr marL="9100" marR="9100" marT="90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Charging</a:t>
                      </a:r>
                    </a:p>
                  </a:txBody>
                  <a:tcPr marL="9100" marR="9100" marT="90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RYN</a:t>
                      </a:r>
                    </a:p>
                  </a:txBody>
                  <a:tcPr marL="9100" marR="9100" marT="90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CHARG</a:t>
                      </a:r>
                    </a:p>
                  </a:txBody>
                  <a:tcPr marL="9100" marR="9100" marT="90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122</a:t>
                      </a:r>
                    </a:p>
                  </a:txBody>
                  <a:tcPr marL="9100" marR="9100" marT="90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4716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100" marR="9100" marT="90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Poikittainen maila</a:t>
                      </a:r>
                    </a:p>
                  </a:txBody>
                  <a:tcPr marL="9100" marR="9100" marT="90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Cross-checking</a:t>
                      </a:r>
                    </a:p>
                  </a:txBody>
                  <a:tcPr marL="9100" marR="9100" marT="90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POI</a:t>
                      </a:r>
                    </a:p>
                  </a:txBody>
                  <a:tcPr marL="9100" marR="9100" marT="90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CROSS</a:t>
                      </a:r>
                    </a:p>
                  </a:txBody>
                  <a:tcPr marL="9100" marR="9100" marT="90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127</a:t>
                      </a:r>
                    </a:p>
                  </a:txBody>
                  <a:tcPr marL="9100" marR="9100" marT="90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4716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100" marR="9100" marT="90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Loukkaantuneen pelaajan kieltäytyminen poistumasta jäältä</a:t>
                      </a:r>
                    </a:p>
                  </a:txBody>
                  <a:tcPr marL="9100" marR="9100" marT="90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Injured Skater Refusing to Leave Ice</a:t>
                      </a:r>
                    </a:p>
                  </a:txBody>
                  <a:tcPr marL="9100" marR="9100" marT="90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LOU</a:t>
                      </a:r>
                    </a:p>
                  </a:txBody>
                  <a:tcPr marL="9100" marR="9100" marT="90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INJUR</a:t>
                      </a:r>
                    </a:p>
                  </a:txBody>
                  <a:tcPr marL="9100" marR="9100" marT="90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149</a:t>
                      </a:r>
                    </a:p>
                  </a:txBody>
                  <a:tcPr marL="9100" marR="9100" marT="90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4716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100" marR="9100" marT="90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Kyynärpäätaklaus</a:t>
                      </a:r>
                    </a:p>
                  </a:txBody>
                  <a:tcPr marL="9100" marR="9100" marT="90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Elbowing</a:t>
                      </a:r>
                    </a:p>
                  </a:txBody>
                  <a:tcPr marL="9100" marR="9100" marT="90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KNP</a:t>
                      </a:r>
                    </a:p>
                  </a:txBody>
                  <a:tcPr marL="9100" marR="9100" marT="90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ELBOW</a:t>
                      </a:r>
                    </a:p>
                  </a:txBody>
                  <a:tcPr marL="9100" marR="9100" marT="90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139</a:t>
                      </a:r>
                    </a:p>
                  </a:txBody>
                  <a:tcPr marL="9100" marR="9100" marT="90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4716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9100" marR="9100" marT="90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Väkivaltaisuus</a:t>
                      </a:r>
                    </a:p>
                  </a:txBody>
                  <a:tcPr marL="9100" marR="9100" marT="90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Roughing</a:t>
                      </a:r>
                    </a:p>
                  </a:txBody>
                  <a:tcPr marL="9100" marR="9100" marT="90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VKV</a:t>
                      </a:r>
                    </a:p>
                  </a:txBody>
                  <a:tcPr marL="9100" marR="9100" marT="90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ROUGH</a:t>
                      </a:r>
                    </a:p>
                  </a:txBody>
                  <a:tcPr marL="9100" marR="9100" marT="90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158</a:t>
                      </a:r>
                    </a:p>
                  </a:txBody>
                  <a:tcPr marL="9100" marR="9100" marT="90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4716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9100" marR="9100" marT="90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Kiinnipitäminen</a:t>
                      </a:r>
                    </a:p>
                  </a:txBody>
                  <a:tcPr marL="9100" marR="9100" marT="90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Holding</a:t>
                      </a:r>
                    </a:p>
                  </a:txBody>
                  <a:tcPr marL="9100" marR="9100" marT="90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KII</a:t>
                      </a:r>
                    </a:p>
                  </a:txBody>
                  <a:tcPr marL="9100" marR="9100" marT="90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HOLD</a:t>
                      </a:r>
                    </a:p>
                  </a:txBody>
                  <a:tcPr marL="9100" marR="9100" marT="90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144</a:t>
                      </a:r>
                    </a:p>
                  </a:txBody>
                  <a:tcPr marL="9100" marR="9100" marT="90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4716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9100" marR="9100" marT="90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Korkea maila</a:t>
                      </a:r>
                    </a:p>
                  </a:txBody>
                  <a:tcPr marL="9100" marR="9100" marT="90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High-sticking</a:t>
                      </a:r>
                    </a:p>
                  </a:txBody>
                  <a:tcPr marL="9100" marR="9100" marT="90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KOR</a:t>
                      </a:r>
                    </a:p>
                  </a:txBody>
                  <a:tcPr marL="9100" marR="9100" marT="90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HI-ST</a:t>
                      </a:r>
                    </a:p>
                  </a:txBody>
                  <a:tcPr marL="9100" marR="9100" marT="90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143</a:t>
                      </a:r>
                    </a:p>
                  </a:txBody>
                  <a:tcPr marL="9100" marR="9100" marT="90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2863496"/>
      </p:ext>
    </p:extLst>
  </p:cSld>
  <p:clrMapOvr>
    <a:masterClrMapping/>
  </p:clrMapOvr>
  <p:transition>
    <p:cut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>
                <a:solidFill>
                  <a:srgbClr val="0070C0"/>
                </a:solidFill>
              </a:rPr>
              <a:t>Syykoodit</a:t>
            </a:r>
            <a:endParaRPr lang="fi-FI" altLang="fi-FI"/>
          </a:p>
        </p:txBody>
      </p:sp>
      <p:sp>
        <p:nvSpPr>
          <p:cNvPr id="51203" name="Alatunnisteen paikkamerkki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i-FI" altLang="fi-FI" sz="1000" dirty="0">
                <a:solidFill>
                  <a:srgbClr val="0066CC"/>
                </a:solidFill>
              </a:rPr>
              <a:t>Suomen Jääkiekkoliitto  </a:t>
            </a:r>
            <a:r>
              <a:rPr lang="fi-FI" altLang="fi-FI" sz="1000" dirty="0" smtClean="0">
                <a:solidFill>
                  <a:srgbClr val="0066CC"/>
                </a:solidFill>
              </a:rPr>
              <a:t>2017</a:t>
            </a:r>
            <a:endParaRPr lang="fi-FI" altLang="fi-FI" sz="1000" dirty="0">
              <a:solidFill>
                <a:srgbClr val="0066CC"/>
              </a:solidFill>
            </a:endParaRPr>
          </a:p>
        </p:txBody>
      </p:sp>
      <p:sp>
        <p:nvSpPr>
          <p:cNvPr id="51204" name="Dian numeron paikkamerkki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2290AE6-2B4C-4F84-9157-5E7F61AF1A65}" type="slidenum">
              <a:rPr lang="fi-FI" altLang="fi-FI" sz="1000" smtClean="0">
                <a:solidFill>
                  <a:srgbClr val="0066CC"/>
                </a:solidFill>
              </a:rPr>
              <a:pPr>
                <a:spcBef>
                  <a:spcPct val="0"/>
                </a:spcBef>
                <a:buFontTx/>
                <a:buNone/>
              </a:pPr>
              <a:t>41</a:t>
            </a:fld>
            <a:endParaRPr lang="fi-FI" altLang="fi-FI" sz="1000">
              <a:solidFill>
                <a:srgbClr val="0066CC"/>
              </a:solidFill>
            </a:endParaRPr>
          </a:p>
        </p:txBody>
      </p:sp>
      <p:graphicFrame>
        <p:nvGraphicFramePr>
          <p:cNvPr id="8" name="Taulukko 7"/>
          <p:cNvGraphicFramePr>
            <a:graphicFrameLocks noGrp="1"/>
          </p:cNvGraphicFramePr>
          <p:nvPr/>
        </p:nvGraphicFramePr>
        <p:xfrm>
          <a:off x="128588" y="1341438"/>
          <a:ext cx="9577387" cy="4248154"/>
        </p:xfrm>
        <a:graphic>
          <a:graphicData uri="http://schemas.openxmlformats.org/drawingml/2006/table">
            <a:tbl>
              <a:tblPr/>
              <a:tblGrid>
                <a:gridCol w="36212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91786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06507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4936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2078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66217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47587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NRO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Rangaistus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English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Lyhenne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Abbrev.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Sääntönro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5148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Koukkaaminen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Hooking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KOU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HOOK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146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5148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Estäminen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Interference (on Skater)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EST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INTRF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150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5148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Huitominen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Slashing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HUI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SLASH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159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5148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Keihästäminen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Spearing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KEI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SPEAR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161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5148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Mailan tai esineen heittäminen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Throwing a Stick or Object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HEI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THR-ST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165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5148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Kampitus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Tripping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KAM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TRIP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167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5148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Joukkuerangaistus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Bench minor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JR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BENCH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117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5148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23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Pelin viivyttäminen - maalin siirtäminen 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Delay of Game - Displaced goal frame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VII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DELAY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130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5148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24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Pelin viivyttäminen - maalin juhlinta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Delay of Game - Goal Celebration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VII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DELAY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133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5148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Liian monta pelaajaa jäällä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Too </a:t>
                      </a:r>
                      <a:r>
                        <a:rPr lang="fi-FI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Many</a:t>
                      </a:r>
                      <a:r>
                        <a:rPr lang="fi-F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fi-FI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Men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JR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TOO-M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166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5148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Kiekon sulkeminen käteen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Closing hand on puck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SUL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CLOS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126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5148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27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Maalivahdin estäminen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Interference (on Goalkeeper)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EST-M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GK-INT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151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5148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28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Pelaaminen ilman kypärää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Playing without helmet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VAR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HELM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155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5148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Selästä taklaaminen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Checking from Behind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STK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CHE-B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123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5148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Mailan päällä lyöminen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Butt-ending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MPL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BUT-E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121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9863193"/>
      </p:ext>
    </p:extLst>
  </p:cSld>
  <p:clrMapOvr>
    <a:masterClrMapping/>
  </p:clrMapOvr>
  <p:transition>
    <p:cut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>
                <a:solidFill>
                  <a:srgbClr val="0070C0"/>
                </a:solidFill>
              </a:rPr>
              <a:t>Syykoodit</a:t>
            </a:r>
            <a:endParaRPr lang="fi-FI" altLang="fi-FI"/>
          </a:p>
        </p:txBody>
      </p:sp>
      <p:sp>
        <p:nvSpPr>
          <p:cNvPr id="52227" name="Alatunnisteen paikkamerkki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i-FI" altLang="fi-FI" sz="1000" dirty="0">
                <a:solidFill>
                  <a:srgbClr val="0066CC"/>
                </a:solidFill>
              </a:rPr>
              <a:t>Suomen Jääkiekkoliitto  </a:t>
            </a:r>
            <a:r>
              <a:rPr lang="fi-FI" altLang="fi-FI" sz="1000" dirty="0" smtClean="0">
                <a:solidFill>
                  <a:srgbClr val="0066CC"/>
                </a:solidFill>
              </a:rPr>
              <a:t>2017</a:t>
            </a:r>
            <a:endParaRPr lang="fi-FI" altLang="fi-FI" sz="1000" dirty="0">
              <a:solidFill>
                <a:srgbClr val="0066CC"/>
              </a:solidFill>
            </a:endParaRPr>
          </a:p>
        </p:txBody>
      </p:sp>
      <p:sp>
        <p:nvSpPr>
          <p:cNvPr id="52228" name="Dian numeron paikkamerkki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C776FF8-2886-4DAE-8CA0-025924200BCA}" type="slidenum">
              <a:rPr lang="fi-FI" altLang="fi-FI" sz="1000" smtClean="0">
                <a:solidFill>
                  <a:srgbClr val="0066CC"/>
                </a:solidFill>
              </a:rPr>
              <a:pPr>
                <a:spcBef>
                  <a:spcPct val="0"/>
                </a:spcBef>
                <a:buFontTx/>
                <a:buNone/>
              </a:pPr>
              <a:t>42</a:t>
            </a:fld>
            <a:endParaRPr lang="fi-FI" altLang="fi-FI" sz="1000">
              <a:solidFill>
                <a:srgbClr val="0066CC"/>
              </a:solidFill>
            </a:endParaRPr>
          </a:p>
        </p:txBody>
      </p:sp>
      <p:graphicFrame>
        <p:nvGraphicFramePr>
          <p:cNvPr id="6" name="Taulukko 5"/>
          <p:cNvGraphicFramePr>
            <a:graphicFrameLocks noGrp="1"/>
          </p:cNvGraphicFramePr>
          <p:nvPr/>
        </p:nvGraphicFramePr>
        <p:xfrm>
          <a:off x="128588" y="1341438"/>
          <a:ext cx="9648826" cy="4262441"/>
        </p:xfrm>
        <a:graphic>
          <a:graphicData uri="http://schemas.openxmlformats.org/drawingml/2006/table">
            <a:tbl>
              <a:tblPr/>
              <a:tblGrid>
                <a:gridCol w="36482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94708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17672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6765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2541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667113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47582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NRO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Rangaistus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English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Lyhenne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Abbrev.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Sääntönro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5145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31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Pelin viivyttäminen - liian myöhäinen aloituskentällinen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Delay of Game - Late Lineup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VII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DELAY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134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5145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Polvitaklaus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Kneeing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POL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KNEE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153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6626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Päällä puskeminen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Head-butting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PUS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H-BUT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142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5145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Mailasta kiinnipitäminen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Holding the stick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M-KII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HO-ST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145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5145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Leikkaaminen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Clipping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LEI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CLIPP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125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5145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Sääntöjen vastainen taklaus (Naiset ja juniorit)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Illegal Hit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TAK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ILL-H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169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5145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Pelin viivyttäminen - kiekon peittäminen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Delay of Game - Falling on the puck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VII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DELAY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131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5145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Pelin viivyttäminen - kiekon sulkeminen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Delay of Game - Freezing the Puck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VII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DELAY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132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5145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39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Pelin viivyttäminen - pelaajien vaihto pitkän jälkeen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Delay of Game - Substitution after Icing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VII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DELAY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136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5145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Sääntöjen vastainen maila tai varuste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Illigal Stick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VAR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ILL-ST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147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5145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Sukeltaminen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Diving or Embellishment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SUK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EMBEL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138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5145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Pelin viivyttäminen - kiekko katsomoon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Delay of Game - Shooting/Throwing Puck out of Play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VII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DELAY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135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5145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Vaarallinen varuste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Dangerous equipment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VAR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DANG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128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5145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Pään tai niskan alueelle kohdistuva taklaus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Checking to the head or neck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PTK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CHE-H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124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5145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45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Pureminen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 dirty="0" err="1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Biting</a:t>
                      </a:r>
                      <a:endParaRPr lang="fi-FI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PUR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BITE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118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4871422"/>
      </p:ext>
    </p:extLst>
  </p:cSld>
  <p:clrMapOvr>
    <a:masterClrMapping/>
  </p:clrMapOvr>
  <p:transition>
    <p:cut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>
                <a:solidFill>
                  <a:srgbClr val="0070C0"/>
                </a:solidFill>
              </a:rPr>
              <a:t>Syykoodit</a:t>
            </a:r>
            <a:endParaRPr lang="fi-FI" altLang="fi-FI"/>
          </a:p>
        </p:txBody>
      </p:sp>
      <p:sp>
        <p:nvSpPr>
          <p:cNvPr id="53251" name="Alatunnisteen paikkamerkki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i-FI" altLang="fi-FI" sz="1000" dirty="0">
                <a:solidFill>
                  <a:srgbClr val="0066CC"/>
                </a:solidFill>
              </a:rPr>
              <a:t>Suomen Jääkiekkoliitto  </a:t>
            </a:r>
            <a:r>
              <a:rPr lang="fi-FI" altLang="fi-FI" sz="1000" dirty="0" smtClean="0">
                <a:solidFill>
                  <a:srgbClr val="0066CC"/>
                </a:solidFill>
              </a:rPr>
              <a:t>2017</a:t>
            </a:r>
            <a:endParaRPr lang="fi-FI" altLang="fi-FI" sz="1000" dirty="0">
              <a:solidFill>
                <a:srgbClr val="0066CC"/>
              </a:solidFill>
            </a:endParaRPr>
          </a:p>
        </p:txBody>
      </p:sp>
      <p:sp>
        <p:nvSpPr>
          <p:cNvPr id="53252" name="Dian numeron paikkamerkki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D32A6DD-B4FB-4B76-9D31-8EEFA0D77870}" type="slidenum">
              <a:rPr lang="fi-FI" altLang="fi-FI" sz="1000" smtClean="0">
                <a:solidFill>
                  <a:srgbClr val="0066CC"/>
                </a:solidFill>
              </a:rPr>
              <a:pPr>
                <a:spcBef>
                  <a:spcPct val="0"/>
                </a:spcBef>
                <a:buFontTx/>
                <a:buNone/>
              </a:pPr>
              <a:t>43</a:t>
            </a:fld>
            <a:endParaRPr lang="fi-FI" altLang="fi-FI" sz="1000">
              <a:solidFill>
                <a:srgbClr val="0066CC"/>
              </a:solidFill>
            </a:endParaRPr>
          </a:p>
        </p:txBody>
      </p:sp>
      <p:graphicFrame>
        <p:nvGraphicFramePr>
          <p:cNvPr id="7" name="Taulukko 6"/>
          <p:cNvGraphicFramePr>
            <a:graphicFrameLocks noGrp="1"/>
          </p:cNvGraphicFramePr>
          <p:nvPr/>
        </p:nvGraphicFramePr>
        <p:xfrm>
          <a:off x="128588" y="1341438"/>
          <a:ext cx="9648826" cy="4248147"/>
        </p:xfrm>
        <a:graphic>
          <a:graphicData uri="http://schemas.openxmlformats.org/drawingml/2006/table">
            <a:tbl>
              <a:tblPr/>
              <a:tblGrid>
                <a:gridCol w="36482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94708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03271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1166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2541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667113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53979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NRO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Rangaistus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English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Lyhenne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Abbrev.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Sääntönro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525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Potkaiseminen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Kicking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POT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KICK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152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525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Lähteminen rangaistusaitiosta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Leaving Penalty Box Prematurely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PEN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L-BENCH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154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8525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Joukkueen toimihenkilön tulo jäälle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Team Official Entering Playing Area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T-JAA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T-BCH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164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8525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Varusteiden aiheeton mittauspyyntö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Stick Measurement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VAR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ILL-ST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147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8525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50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Sopimaton käytös tuomaristoa kohtaan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Abuse of Officials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SOP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ABUSE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116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8525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Yhteenotto katsojan kanssa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Engaging with spectators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KAT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ENG-S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140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8525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Mailan tai esineen heittäminen pelaajapenkiltä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Throwing a Stick or Object - From the Bench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HEI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THR-ST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165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8525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Kieltäytyminen aloittamisesta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Refusing to Start Play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KIE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REFUSE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157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8525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Pelin viivyttäminen - rike aloitustapahtumassa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Delay of Game - Violation of Faceoff Procedures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VII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DELAY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137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8525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55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Sylkeminen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Spitting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SYL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SPIT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162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8525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56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Sääntöjen vastainen kulku rangaistusaitioon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Incorrect access to/from penalty box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RAN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INCAC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148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8525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Maalivahdin muu rangaistus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Goalkeepers Penalties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MUU-M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GK-PEN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8525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58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Muu rangaistus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Other Penalties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MUU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OTHER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134803"/>
      </p:ext>
    </p:extLst>
  </p:cSld>
  <p:clrMapOvr>
    <a:masterClrMapping/>
  </p:clrMapOvr>
  <p:transition>
    <p:cut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D75340-2867-4555-BACD-F5AACD959079}" type="datetime1">
              <a:rPr lang="fi-FI" altLang="fi-FI" smtClean="0"/>
              <a:t>14.9.2017</a:t>
            </a:fld>
            <a:endParaRPr lang="fi-FI" alt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altLang="fi-FI"/>
              <a:t>Suomen Jääkiekkoliitto / RK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A1B22D-A067-4939-BA7D-12D8D4F8B8B0}" type="slidenum">
              <a:rPr lang="fi-FI" altLang="fi-FI" smtClean="0"/>
              <a:pPr>
                <a:defRPr/>
              </a:pPr>
              <a:t>44</a:t>
            </a:fld>
            <a:endParaRPr lang="fi-FI" altLang="fi-FI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5" t="32926" r="56590" b="34005"/>
          <a:stretch/>
        </p:blipFill>
        <p:spPr bwMode="auto">
          <a:xfrm>
            <a:off x="539050" y="1052735"/>
            <a:ext cx="5286397" cy="2587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tsikko 1"/>
          <p:cNvSpPr txBox="1">
            <a:spLocks/>
          </p:cNvSpPr>
          <p:nvPr/>
        </p:nvSpPr>
        <p:spPr bwMode="auto">
          <a:xfrm>
            <a:off x="776536" y="260648"/>
            <a:ext cx="76390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algn="ctr"/>
            <a:r>
              <a:rPr lang="fi-FI" altLang="fi-FI" kern="0" dirty="0" err="1"/>
              <a:t>TiTu</a:t>
            </a:r>
            <a:r>
              <a:rPr lang="fi-FI" altLang="fi-FI" kern="0" dirty="0"/>
              <a:t>    RANGAISTUSLAUKAUS merkintä</a:t>
            </a:r>
            <a:endParaRPr lang="fi-FI" kern="0" dirty="0"/>
          </a:p>
        </p:txBody>
      </p:sp>
      <p:sp>
        <p:nvSpPr>
          <p:cNvPr id="10" name="Tekstiruutu 9"/>
          <p:cNvSpPr txBox="1"/>
          <p:nvPr/>
        </p:nvSpPr>
        <p:spPr>
          <a:xfrm>
            <a:off x="6312019" y="1056932"/>
            <a:ext cx="3450753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600" dirty="0" err="1"/>
              <a:t>Rang.lauk</a:t>
            </a:r>
            <a:r>
              <a:rPr lang="fi-FI" sz="1600" dirty="0"/>
              <a:t>. Laukojan nro</a:t>
            </a:r>
          </a:p>
          <a:p>
            <a:endParaRPr lang="fi-FI" sz="1600" dirty="0"/>
          </a:p>
          <a:p>
            <a:r>
              <a:rPr lang="fi-FI" sz="1600" dirty="0"/>
              <a:t>Lisätään tyyppi</a:t>
            </a:r>
          </a:p>
          <a:p>
            <a:r>
              <a:rPr lang="fi-FI" sz="1600" dirty="0"/>
              <a:t>RL = laukauksesta tulee maali</a:t>
            </a:r>
          </a:p>
          <a:p>
            <a:r>
              <a:rPr lang="fi-FI" sz="1600" dirty="0"/>
              <a:t>RL0 = ei maalia</a:t>
            </a:r>
          </a:p>
          <a:p>
            <a:r>
              <a:rPr lang="fi-FI" sz="1600" dirty="0"/>
              <a:t>Tyyppejä voi olla useampi</a:t>
            </a:r>
          </a:p>
          <a:p>
            <a:r>
              <a:rPr lang="fi-FI" sz="1600" dirty="0"/>
              <a:t>Esim. YV, AV, TV,,, osa tulee autom.</a:t>
            </a:r>
          </a:p>
          <a:p>
            <a:r>
              <a:rPr lang="fi-FI" sz="1600" b="1" dirty="0">
                <a:solidFill>
                  <a:srgbClr val="FF0000"/>
                </a:solidFill>
              </a:rPr>
              <a:t>Tallenna</a:t>
            </a:r>
          </a:p>
        </p:txBody>
      </p:sp>
      <p:cxnSp>
        <p:nvCxnSpPr>
          <p:cNvPr id="12" name="Suora nuoliyhdysviiva 11"/>
          <p:cNvCxnSpPr>
            <a:stCxn id="10" idx="1"/>
          </p:cNvCxnSpPr>
          <p:nvPr/>
        </p:nvCxnSpPr>
        <p:spPr bwMode="auto">
          <a:xfrm flipH="1">
            <a:off x="1784649" y="2087984"/>
            <a:ext cx="4527370" cy="69294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33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Tekstiruutu 12"/>
          <p:cNvSpPr txBox="1"/>
          <p:nvPr/>
        </p:nvSpPr>
        <p:spPr>
          <a:xfrm>
            <a:off x="404709" y="4619894"/>
            <a:ext cx="49685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/>
              <a:t>Saajaksi tuomarin ilmoittama rangaistuslaukauksen aiheuttaja.</a:t>
            </a:r>
          </a:p>
          <a:p>
            <a:r>
              <a:rPr lang="fi-FI" sz="1600" dirty="0"/>
              <a:t>Min =  RL</a:t>
            </a:r>
          </a:p>
          <a:p>
            <a:r>
              <a:rPr lang="fi-FI" sz="1600" dirty="0"/>
              <a:t>Syy </a:t>
            </a:r>
          </a:p>
          <a:p>
            <a:r>
              <a:rPr lang="fi-FI" sz="1600" b="1" dirty="0">
                <a:solidFill>
                  <a:srgbClr val="FF0000"/>
                </a:solidFill>
              </a:rPr>
              <a:t>Tallenna</a:t>
            </a:r>
          </a:p>
        </p:txBody>
      </p:sp>
      <p:cxnSp>
        <p:nvCxnSpPr>
          <p:cNvPr id="15" name="Suora nuoliyhdysviiva 14"/>
          <p:cNvCxnSpPr/>
          <p:nvPr/>
        </p:nvCxnSpPr>
        <p:spPr bwMode="auto">
          <a:xfrm flipH="1">
            <a:off x="1928664" y="1268760"/>
            <a:ext cx="4300229" cy="50405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33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10" t="57073" r="42135" b="8478"/>
          <a:stretch/>
        </p:blipFill>
        <p:spPr bwMode="auto">
          <a:xfrm>
            <a:off x="6393160" y="3177112"/>
            <a:ext cx="3312000" cy="252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20" name="Suora nuoliyhdysviiva 19"/>
          <p:cNvCxnSpPr/>
          <p:nvPr/>
        </p:nvCxnSpPr>
        <p:spPr bwMode="auto">
          <a:xfrm flipV="1">
            <a:off x="5169024" y="4437112"/>
            <a:ext cx="1224136" cy="30661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33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uora nuoliyhdysviiva 21"/>
          <p:cNvCxnSpPr/>
          <p:nvPr/>
        </p:nvCxnSpPr>
        <p:spPr bwMode="auto">
          <a:xfrm flipV="1">
            <a:off x="1495915" y="4851450"/>
            <a:ext cx="4897245" cy="161727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33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Tekstiruutu 16"/>
          <p:cNvSpPr txBox="1"/>
          <p:nvPr/>
        </p:nvSpPr>
        <p:spPr>
          <a:xfrm>
            <a:off x="6944180" y="4636006"/>
            <a:ext cx="316112" cy="215444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i-FI" sz="800" dirty="0"/>
              <a:t>RL</a:t>
            </a:r>
          </a:p>
        </p:txBody>
      </p:sp>
      <p:sp>
        <p:nvSpPr>
          <p:cNvPr id="25" name="Tekstiruutu 24"/>
          <p:cNvSpPr txBox="1"/>
          <p:nvPr/>
        </p:nvSpPr>
        <p:spPr>
          <a:xfrm>
            <a:off x="7456639" y="3912731"/>
            <a:ext cx="284052" cy="18466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i-FI" sz="600" dirty="0"/>
              <a:t>RL</a:t>
            </a:r>
          </a:p>
        </p:txBody>
      </p:sp>
      <p:cxnSp>
        <p:nvCxnSpPr>
          <p:cNvPr id="26" name="Suora nuoliyhdysviiva 25"/>
          <p:cNvCxnSpPr/>
          <p:nvPr/>
        </p:nvCxnSpPr>
        <p:spPr bwMode="auto">
          <a:xfrm flipV="1">
            <a:off x="1280592" y="5013177"/>
            <a:ext cx="5112568" cy="28803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33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2" name="Tekstiruutu 31"/>
          <p:cNvSpPr txBox="1"/>
          <p:nvPr/>
        </p:nvSpPr>
        <p:spPr>
          <a:xfrm>
            <a:off x="9204219" y="3919820"/>
            <a:ext cx="378630" cy="18466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i-FI" sz="600" dirty="0"/>
              <a:t>21:52</a:t>
            </a: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75" t="58111" r="48110" b="37951"/>
          <a:stretch/>
        </p:blipFill>
        <p:spPr bwMode="auto">
          <a:xfrm>
            <a:off x="539050" y="3328998"/>
            <a:ext cx="2795202" cy="330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3" name="Suora nuoliyhdysviiva 22"/>
          <p:cNvCxnSpPr/>
          <p:nvPr/>
        </p:nvCxnSpPr>
        <p:spPr bwMode="auto">
          <a:xfrm flipH="1">
            <a:off x="2216696" y="2996952"/>
            <a:ext cx="4095323" cy="497369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33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7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75" t="58111" r="48110" b="37951"/>
          <a:stretch/>
        </p:blipFill>
        <p:spPr bwMode="auto">
          <a:xfrm>
            <a:off x="6473552" y="5389407"/>
            <a:ext cx="2795202" cy="330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9" name="Suora nuoliyhdysviiva 28"/>
          <p:cNvCxnSpPr/>
          <p:nvPr/>
        </p:nvCxnSpPr>
        <p:spPr bwMode="auto">
          <a:xfrm>
            <a:off x="1506695" y="5525948"/>
            <a:ext cx="6091970" cy="4877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33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" name="Tekstiruutu 29"/>
          <p:cNvSpPr txBox="1"/>
          <p:nvPr/>
        </p:nvSpPr>
        <p:spPr>
          <a:xfrm>
            <a:off x="1280592" y="1689952"/>
            <a:ext cx="430646" cy="2000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i-FI" sz="700" dirty="0"/>
              <a:t>21:52</a:t>
            </a:r>
          </a:p>
        </p:txBody>
      </p:sp>
      <p:sp>
        <p:nvSpPr>
          <p:cNvPr id="39" name="Tekstiruutu 38"/>
          <p:cNvSpPr txBox="1"/>
          <p:nvPr/>
        </p:nvSpPr>
        <p:spPr>
          <a:xfrm>
            <a:off x="489330" y="3739823"/>
            <a:ext cx="5689843" cy="73866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i-FI" sz="1400" dirty="0"/>
              <a:t>Jos teet virheellisen RL0-merkinnän, onnistuneen RL sijaan, RL0-merkintää ei voi muuttaa. Poista koko RL0-tallennus ja tallenna maali uudelleen </a:t>
            </a:r>
            <a:r>
              <a:rPr lang="fi-FI" sz="1400" dirty="0" err="1"/>
              <a:t>RL-merkinnällä</a:t>
            </a:r>
            <a:r>
              <a:rPr lang="fi-FI" sz="1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40989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500"/>
                            </p:stCondLst>
                            <p:childTnLst>
                              <p:par>
                                <p:cTn id="9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6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6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6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6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5" grpId="0" animBg="1"/>
      <p:bldP spid="32" grpId="0" animBg="1"/>
      <p:bldP spid="30" grpId="0" animBg="1"/>
      <p:bldP spid="39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E53FCE-027D-4075-B762-D493796310C1}" type="datetime1">
              <a:rPr lang="fi-FI" altLang="fi-FI" smtClean="0"/>
              <a:t>14.9.2017</a:t>
            </a:fld>
            <a:endParaRPr lang="fi-FI" alt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altLang="fi-FI"/>
              <a:t>Suomen Jääkiekkoliitto / RK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A1B22D-A067-4939-BA7D-12D8D4F8B8B0}" type="slidenum">
              <a:rPr lang="fi-FI" altLang="fi-FI" smtClean="0"/>
              <a:pPr>
                <a:defRPr/>
              </a:pPr>
              <a:t>45</a:t>
            </a:fld>
            <a:endParaRPr lang="fi-FI" altLang="fi-FI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76" t="20169" r="13093" b="41497"/>
          <a:stretch/>
        </p:blipFill>
        <p:spPr bwMode="auto">
          <a:xfrm>
            <a:off x="776536" y="1196752"/>
            <a:ext cx="8174184" cy="26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tsikko 1"/>
          <p:cNvSpPr txBox="1">
            <a:spLocks/>
          </p:cNvSpPr>
          <p:nvPr/>
        </p:nvSpPr>
        <p:spPr bwMode="auto">
          <a:xfrm>
            <a:off x="776536" y="260648"/>
            <a:ext cx="76390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algn="ctr"/>
            <a:r>
              <a:rPr lang="fi-FI" altLang="fi-FI" kern="0" dirty="0" err="1"/>
              <a:t>TiTu</a:t>
            </a:r>
            <a:r>
              <a:rPr lang="fi-FI" altLang="fi-FI" kern="0" dirty="0"/>
              <a:t>    Tietojen PÄIVITYS</a:t>
            </a:r>
            <a:endParaRPr lang="fi-FI" kern="0" dirty="0"/>
          </a:p>
        </p:txBody>
      </p:sp>
      <p:sp>
        <p:nvSpPr>
          <p:cNvPr id="7" name="Tekstiruutu 6"/>
          <p:cNvSpPr txBox="1"/>
          <p:nvPr/>
        </p:nvSpPr>
        <p:spPr>
          <a:xfrm>
            <a:off x="4448944" y="3307237"/>
            <a:ext cx="2852063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i-FI" sz="1600" dirty="0"/>
              <a:t>Klikkaa muutettavaa tietoriviä</a:t>
            </a:r>
          </a:p>
          <a:p>
            <a:r>
              <a:rPr lang="fi-FI" sz="1600" dirty="0"/>
              <a:t>- päivitä tiedot ja </a:t>
            </a:r>
            <a:r>
              <a:rPr lang="fi-FI" sz="1600" dirty="0">
                <a:solidFill>
                  <a:srgbClr val="FF0000"/>
                </a:solidFill>
              </a:rPr>
              <a:t>TALLENNA</a:t>
            </a:r>
          </a:p>
        </p:txBody>
      </p:sp>
      <p:cxnSp>
        <p:nvCxnSpPr>
          <p:cNvPr id="10" name="Suora nuoliyhdysviiva 9"/>
          <p:cNvCxnSpPr/>
          <p:nvPr/>
        </p:nvCxnSpPr>
        <p:spPr bwMode="auto">
          <a:xfrm flipH="1" flipV="1">
            <a:off x="2180692" y="2420888"/>
            <a:ext cx="2682936" cy="86409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33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uora nuoliyhdysviiva 13"/>
          <p:cNvCxnSpPr/>
          <p:nvPr/>
        </p:nvCxnSpPr>
        <p:spPr bwMode="auto">
          <a:xfrm flipV="1">
            <a:off x="5025008" y="2708920"/>
            <a:ext cx="72008" cy="57606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33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Tekstiruutu 18"/>
          <p:cNvSpPr txBox="1"/>
          <p:nvPr/>
        </p:nvSpPr>
        <p:spPr>
          <a:xfrm>
            <a:off x="740597" y="3011463"/>
            <a:ext cx="2916324" cy="1323439"/>
          </a:xfrm>
          <a:prstGeom prst="rect">
            <a:avLst/>
          </a:prstGeom>
          <a:solidFill>
            <a:srgbClr val="66FF66"/>
          </a:solidFill>
        </p:spPr>
        <p:txBody>
          <a:bodyPr wrap="square" rtlCol="0">
            <a:spAutoFit/>
          </a:bodyPr>
          <a:lstStyle/>
          <a:p>
            <a:r>
              <a:rPr lang="fi-FI" sz="1600" dirty="0"/>
              <a:t>Yhteys OK. Jono tyhjä.</a:t>
            </a:r>
          </a:p>
          <a:p>
            <a:r>
              <a:rPr lang="fi-FI" sz="1600" dirty="0">
                <a:solidFill>
                  <a:srgbClr val="002060"/>
                </a:solidFill>
              </a:rPr>
              <a:t>Tämä teksti ilmoittaa kaikkien siihen mennessä olevien tietojen kirjautuneen järjestelmään.</a:t>
            </a:r>
          </a:p>
        </p:txBody>
      </p:sp>
      <p:cxnSp>
        <p:nvCxnSpPr>
          <p:cNvPr id="20" name="Suora nuoliyhdysviiva 19"/>
          <p:cNvCxnSpPr/>
          <p:nvPr/>
        </p:nvCxnSpPr>
        <p:spPr bwMode="auto">
          <a:xfrm flipH="1" flipV="1">
            <a:off x="1568624" y="1908000"/>
            <a:ext cx="72008" cy="109330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33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Tekstiruutu 20"/>
          <p:cNvSpPr txBox="1"/>
          <p:nvPr/>
        </p:nvSpPr>
        <p:spPr>
          <a:xfrm>
            <a:off x="654544" y="4359375"/>
            <a:ext cx="8237456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i-FI" sz="1800" dirty="0">
                <a:solidFill>
                  <a:srgbClr val="FF0000"/>
                </a:solidFill>
              </a:rPr>
              <a:t>Mikäli tämä teksti on jotain muuta, jonossa useampi tieto, ohjelmaa ja selainta </a:t>
            </a:r>
          </a:p>
          <a:p>
            <a:r>
              <a:rPr lang="fi-FI" sz="1800" dirty="0">
                <a:solidFill>
                  <a:srgbClr val="FF0000"/>
                </a:solidFill>
              </a:rPr>
              <a:t>			</a:t>
            </a:r>
            <a:r>
              <a:rPr lang="fi-FI" sz="1800" b="1" u="sng" dirty="0">
                <a:solidFill>
                  <a:srgbClr val="FF0000"/>
                </a:solidFill>
              </a:rPr>
              <a:t>EI SAA SULKEA !</a:t>
            </a:r>
          </a:p>
          <a:p>
            <a:r>
              <a:rPr lang="fi-FI" sz="1800" dirty="0"/>
              <a:t>Tarkista verkkoyhteys ja korjaa tarvittaessa, katso tulospalvelun ohjeet.</a:t>
            </a:r>
          </a:p>
        </p:txBody>
      </p:sp>
      <p:cxnSp>
        <p:nvCxnSpPr>
          <p:cNvPr id="15" name="Suora nuoliyhdysviiva 14"/>
          <p:cNvCxnSpPr/>
          <p:nvPr/>
        </p:nvCxnSpPr>
        <p:spPr bwMode="auto">
          <a:xfrm flipV="1">
            <a:off x="6523047" y="3001307"/>
            <a:ext cx="680841" cy="29898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33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59" t="19134" r="16969" b="70211"/>
          <a:stretch/>
        </p:blipFill>
        <p:spPr bwMode="auto">
          <a:xfrm>
            <a:off x="6444000" y="1340768"/>
            <a:ext cx="2448000" cy="567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kstiruutu 16"/>
          <p:cNvSpPr txBox="1"/>
          <p:nvPr/>
        </p:nvSpPr>
        <p:spPr>
          <a:xfrm>
            <a:off x="776536" y="1727712"/>
            <a:ext cx="526434" cy="184666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fi-FI" sz="600" b="1" u="sng" dirty="0">
                <a:solidFill>
                  <a:srgbClr val="00B0F0"/>
                </a:solidFill>
              </a:rPr>
              <a:t>Suunta</a:t>
            </a:r>
          </a:p>
        </p:txBody>
      </p:sp>
      <p:sp>
        <p:nvSpPr>
          <p:cNvPr id="18" name="Tekstiruutu 17"/>
          <p:cNvSpPr txBox="1"/>
          <p:nvPr/>
        </p:nvSpPr>
        <p:spPr>
          <a:xfrm>
            <a:off x="1249913" y="1721991"/>
            <a:ext cx="1470839" cy="184666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fi-FI" sz="600" b="1" dirty="0">
                <a:solidFill>
                  <a:srgbClr val="00FF00"/>
                </a:solidFill>
              </a:rPr>
              <a:t>Yhteys OK. Jono tyhjä.</a:t>
            </a:r>
          </a:p>
        </p:txBody>
      </p:sp>
    </p:spTree>
    <p:extLst>
      <p:ext uri="{BB962C8B-B14F-4D97-AF65-F5344CB8AC3E}">
        <p14:creationId xmlns:p14="http://schemas.microsoft.com/office/powerpoint/2010/main" val="1607578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9" grpId="0" animBg="1"/>
      <p:bldP spid="21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4AF1111-F633-4F90-871D-3D881B1770CA}" type="datetime1">
              <a:rPr lang="fi-FI" altLang="fi-FI" smtClean="0"/>
              <a:t>14.9.2017</a:t>
            </a:fld>
            <a:endParaRPr lang="fi-FI" alt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altLang="fi-FI"/>
              <a:t>Suomen Jääkiekkoliitto / RK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A53CFE-1B4B-4872-A9C6-D0D878DF34D0}" type="slidenum">
              <a:rPr lang="fi-FI" altLang="fi-FI" smtClean="0"/>
              <a:pPr>
                <a:defRPr/>
              </a:pPr>
              <a:t>46</a:t>
            </a:fld>
            <a:endParaRPr lang="fi-FI" altLang="fi-FI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56" t="18553" r="10783" b="33733"/>
          <a:stretch/>
        </p:blipFill>
        <p:spPr bwMode="auto">
          <a:xfrm>
            <a:off x="6876000" y="1772816"/>
            <a:ext cx="2592000" cy="363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Otsikko 1"/>
          <p:cNvSpPr txBox="1">
            <a:spLocks/>
          </p:cNvSpPr>
          <p:nvPr/>
        </p:nvSpPr>
        <p:spPr bwMode="auto">
          <a:xfrm>
            <a:off x="776536" y="260648"/>
            <a:ext cx="76390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algn="ctr"/>
            <a:r>
              <a:rPr lang="fi-FI" altLang="fi-FI" kern="0" dirty="0" err="1"/>
              <a:t>TiTu</a:t>
            </a:r>
            <a:r>
              <a:rPr lang="fi-FI" altLang="fi-FI" kern="0" dirty="0"/>
              <a:t>    Erän loppuessa</a:t>
            </a:r>
            <a:endParaRPr lang="fi-FI" kern="0" dirty="0"/>
          </a:p>
        </p:txBody>
      </p:sp>
      <p:sp>
        <p:nvSpPr>
          <p:cNvPr id="10" name="Tekstiruutu 9"/>
          <p:cNvSpPr txBox="1"/>
          <p:nvPr/>
        </p:nvSpPr>
        <p:spPr>
          <a:xfrm>
            <a:off x="560429" y="1772816"/>
            <a:ext cx="324036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/>
              <a:t>Erän lopussa kello annetaan käydä päättymisaikaan ja lopetetaan erä.</a:t>
            </a:r>
          </a:p>
          <a:p>
            <a:r>
              <a:rPr lang="fi-FI" sz="1600" dirty="0">
                <a:solidFill>
                  <a:srgbClr val="FF0000"/>
                </a:solidFill>
              </a:rPr>
              <a:t>Jos kaikki tapahtumat</a:t>
            </a:r>
          </a:p>
          <a:p>
            <a:r>
              <a:rPr lang="fi-FI" sz="1600" dirty="0">
                <a:solidFill>
                  <a:srgbClr val="FF0000"/>
                </a:solidFill>
              </a:rPr>
              <a:t>on syötetty !</a:t>
            </a:r>
          </a:p>
          <a:p>
            <a:endParaRPr lang="fi-FI" sz="1600" dirty="0"/>
          </a:p>
          <a:p>
            <a:endParaRPr lang="fi-FI" sz="1600" dirty="0"/>
          </a:p>
          <a:p>
            <a:endParaRPr lang="fi-FI" sz="1600" dirty="0"/>
          </a:p>
          <a:p>
            <a:endParaRPr lang="fi-FI" sz="1600" dirty="0"/>
          </a:p>
          <a:p>
            <a:r>
              <a:rPr lang="fi-FI" sz="1600" dirty="0"/>
              <a:t>MV ruutuun avautuu tilasto, johon merkataan torjunnat </a:t>
            </a:r>
          </a:p>
          <a:p>
            <a:r>
              <a:rPr lang="fi-FI" sz="1600" dirty="0"/>
              <a:t>ja tallennetaan.</a:t>
            </a:r>
          </a:p>
        </p:txBody>
      </p:sp>
      <p:cxnSp>
        <p:nvCxnSpPr>
          <p:cNvPr id="14" name="Suora nuoliyhdysviiva 13"/>
          <p:cNvCxnSpPr/>
          <p:nvPr/>
        </p:nvCxnSpPr>
        <p:spPr bwMode="auto">
          <a:xfrm flipV="1">
            <a:off x="2792760" y="3702300"/>
            <a:ext cx="5544616" cy="66280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33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uora nuoliyhdysviiva 16"/>
          <p:cNvCxnSpPr/>
          <p:nvPr/>
        </p:nvCxnSpPr>
        <p:spPr bwMode="auto">
          <a:xfrm>
            <a:off x="2288704" y="4581128"/>
            <a:ext cx="6408712" cy="50405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33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89" t="35676" r="35563" b="43064"/>
          <a:stretch/>
        </p:blipFill>
        <p:spPr bwMode="auto">
          <a:xfrm>
            <a:off x="3280747" y="1970816"/>
            <a:ext cx="3456000" cy="16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Suora nuoliyhdysviiva 12"/>
          <p:cNvCxnSpPr/>
          <p:nvPr/>
        </p:nvCxnSpPr>
        <p:spPr bwMode="auto">
          <a:xfrm>
            <a:off x="2387467" y="2420888"/>
            <a:ext cx="2176309" cy="72202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33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6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23" t="19250" r="16730" b="70586"/>
          <a:stretch/>
        </p:blipFill>
        <p:spPr bwMode="auto">
          <a:xfrm>
            <a:off x="6957744" y="1985431"/>
            <a:ext cx="2428511" cy="73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3161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9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9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4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9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6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6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1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6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35292" y="1772558"/>
            <a:ext cx="5200578" cy="1800200"/>
          </a:xfrm>
          <a:prstGeom prst="rect">
            <a:avLst/>
          </a:prstGeom>
        </p:spPr>
      </p:pic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ACFAEB-05F2-40BB-8704-43DC784BDBC9}" type="datetime1">
              <a:rPr lang="fi-FI" altLang="fi-FI" smtClean="0"/>
              <a:t>14.9.2017</a:t>
            </a:fld>
            <a:endParaRPr lang="fi-FI" alt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altLang="fi-FI"/>
              <a:t>Suomen Jääkiekkoliitto / RK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A53CFE-1B4B-4872-A9C6-D0D878DF34D0}" type="slidenum">
              <a:rPr lang="fi-FI" altLang="fi-FI" smtClean="0"/>
              <a:pPr>
                <a:defRPr/>
              </a:pPr>
              <a:t>47</a:t>
            </a:fld>
            <a:endParaRPr lang="fi-FI" altLang="fi-FI"/>
          </a:p>
        </p:txBody>
      </p:sp>
      <p:sp>
        <p:nvSpPr>
          <p:cNvPr id="5" name="Tekstiruutu 4"/>
          <p:cNvSpPr txBox="1"/>
          <p:nvPr/>
        </p:nvSpPr>
        <p:spPr>
          <a:xfrm>
            <a:off x="1496616" y="836712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i-FI" dirty="0"/>
          </a:p>
        </p:txBody>
      </p:sp>
      <p:sp>
        <p:nvSpPr>
          <p:cNvPr id="6" name="Suorakulmio 5"/>
          <p:cNvSpPr/>
          <p:nvPr/>
        </p:nvSpPr>
        <p:spPr>
          <a:xfrm>
            <a:off x="920552" y="807298"/>
            <a:ext cx="413268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800" dirty="0"/>
              <a:t>Kun torjunnat on tallennettu, paina ”Lopeta erä”-nappia. Ohjelma suorittaa muutamia tarkistuksia ja ilmoittaa löytämistään epäselvyyksistä seuraavalla näkymällä: </a:t>
            </a:r>
          </a:p>
          <a:p>
            <a:endParaRPr lang="fi-FI" sz="1800" dirty="0"/>
          </a:p>
          <a:p>
            <a:endParaRPr lang="fi-FI" sz="1800" dirty="0"/>
          </a:p>
          <a:p>
            <a:endParaRPr lang="fi-FI" sz="1800" dirty="0"/>
          </a:p>
          <a:p>
            <a:endParaRPr lang="fi-FI" sz="1800" dirty="0"/>
          </a:p>
          <a:p>
            <a:r>
              <a:rPr lang="fi-FI" sz="1800" dirty="0"/>
              <a:t>Valitse ”Korjaa” ja tee tarvittavat korjaukset ja paina uudestaan ”Lopeta erä”, jolloin tarkistus toistuu.</a:t>
            </a:r>
          </a:p>
          <a:p>
            <a:endParaRPr lang="fi-FI" sz="1800" dirty="0"/>
          </a:p>
          <a:p>
            <a:r>
              <a:rPr lang="fi-FI" sz="1800" dirty="0"/>
              <a:t>Jos tietoisesti haluat ohittaa ilmoituksen, niin valitse ”En korjaa, haluan ohittaa”.</a:t>
            </a:r>
          </a:p>
        </p:txBody>
      </p:sp>
      <p:cxnSp>
        <p:nvCxnSpPr>
          <p:cNvPr id="9" name="Suora nuoliyhdysviiva 8"/>
          <p:cNvCxnSpPr/>
          <p:nvPr/>
        </p:nvCxnSpPr>
        <p:spPr bwMode="auto">
          <a:xfrm flipV="1">
            <a:off x="2216696" y="2996952"/>
            <a:ext cx="3240360" cy="32403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uora nuoliyhdysviiva 9"/>
          <p:cNvCxnSpPr/>
          <p:nvPr/>
        </p:nvCxnSpPr>
        <p:spPr bwMode="auto">
          <a:xfrm flipV="1">
            <a:off x="4592960" y="3266982"/>
            <a:ext cx="2453503" cy="153017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86460735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8A560F-2FF2-4D5F-863D-CE1AD29D4589}" type="datetime1">
              <a:rPr lang="fi-FI" altLang="fi-FI" smtClean="0"/>
              <a:t>14.9.2017</a:t>
            </a:fld>
            <a:endParaRPr lang="fi-FI" alt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altLang="fi-FI"/>
              <a:t>Suomen Jääkiekkoliitto / RK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A53CFE-1B4B-4872-A9C6-D0D878DF34D0}" type="slidenum">
              <a:rPr lang="fi-FI" altLang="fi-FI" smtClean="0"/>
              <a:pPr>
                <a:defRPr/>
              </a:pPr>
              <a:t>48</a:t>
            </a:fld>
            <a:endParaRPr lang="fi-FI" altLang="fi-FI"/>
          </a:p>
        </p:txBody>
      </p:sp>
      <p:sp>
        <p:nvSpPr>
          <p:cNvPr id="5" name="Otsikko 1"/>
          <p:cNvSpPr txBox="1">
            <a:spLocks/>
          </p:cNvSpPr>
          <p:nvPr/>
        </p:nvSpPr>
        <p:spPr bwMode="auto">
          <a:xfrm>
            <a:off x="776536" y="260648"/>
            <a:ext cx="76390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algn="ctr"/>
            <a:r>
              <a:rPr lang="fi-FI" altLang="fi-FI" kern="0" dirty="0" err="1"/>
              <a:t>TiTu</a:t>
            </a:r>
            <a:r>
              <a:rPr lang="fi-FI" altLang="fi-FI" kern="0" dirty="0"/>
              <a:t>    2 ja 3 Erän alkaessa</a:t>
            </a:r>
            <a:endParaRPr lang="fi-FI" kern="0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01" t="18555" r="10702" b="11111"/>
          <a:stretch/>
        </p:blipFill>
        <p:spPr bwMode="auto">
          <a:xfrm>
            <a:off x="3944888" y="908720"/>
            <a:ext cx="4828378" cy="48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kstiruutu 6"/>
          <p:cNvSpPr txBox="1"/>
          <p:nvPr/>
        </p:nvSpPr>
        <p:spPr>
          <a:xfrm>
            <a:off x="776536" y="1476073"/>
            <a:ext cx="208823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/>
              <a:t>Aloita erä</a:t>
            </a:r>
          </a:p>
          <a:p>
            <a:endParaRPr lang="fi-FI" sz="1600" dirty="0"/>
          </a:p>
          <a:p>
            <a:r>
              <a:rPr lang="fi-FI" sz="1600" dirty="0"/>
              <a:t>Tarkista maalivahdit</a:t>
            </a:r>
          </a:p>
          <a:p>
            <a:r>
              <a:rPr lang="fi-FI" sz="1600" dirty="0"/>
              <a:t>Oletus: edellisen erän jatkavat.</a:t>
            </a:r>
          </a:p>
          <a:p>
            <a:endParaRPr lang="fi-FI" sz="1600" dirty="0"/>
          </a:p>
          <a:p>
            <a:r>
              <a:rPr lang="fi-FI" sz="1600" b="1" u="sng" dirty="0"/>
              <a:t>Muuta tarvittaessa</a:t>
            </a:r>
            <a:r>
              <a:rPr lang="fi-FI" sz="1600" dirty="0"/>
              <a:t>.</a:t>
            </a:r>
          </a:p>
          <a:p>
            <a:endParaRPr lang="fi-FI" sz="1600" dirty="0"/>
          </a:p>
        </p:txBody>
      </p:sp>
      <p:cxnSp>
        <p:nvCxnSpPr>
          <p:cNvPr id="8" name="Suora nuoliyhdysviiva 7"/>
          <p:cNvCxnSpPr/>
          <p:nvPr/>
        </p:nvCxnSpPr>
        <p:spPr bwMode="auto">
          <a:xfrm>
            <a:off x="2720752" y="2112125"/>
            <a:ext cx="3744416" cy="956835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33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uora nuoliyhdysviiva 9"/>
          <p:cNvCxnSpPr/>
          <p:nvPr/>
        </p:nvCxnSpPr>
        <p:spPr bwMode="auto">
          <a:xfrm flipV="1">
            <a:off x="1820652" y="1556793"/>
            <a:ext cx="2412268" cy="76935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33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uora nuoliyhdysviiva 11"/>
          <p:cNvCxnSpPr/>
          <p:nvPr/>
        </p:nvCxnSpPr>
        <p:spPr bwMode="auto">
          <a:xfrm>
            <a:off x="2720752" y="2204864"/>
            <a:ext cx="3744416" cy="345638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33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1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76" t="19250" r="17152" b="70586"/>
          <a:stretch/>
        </p:blipFill>
        <p:spPr bwMode="auto">
          <a:xfrm>
            <a:off x="5768442" y="1088720"/>
            <a:ext cx="2953302" cy="68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5026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6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6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1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6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2B5288-625A-4EA8-919E-AB8BF587D34F}" type="datetime1">
              <a:rPr lang="fi-FI" altLang="fi-FI" smtClean="0"/>
              <a:t>14.9.2017</a:t>
            </a:fld>
            <a:endParaRPr lang="fi-FI" alt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altLang="fi-FI"/>
              <a:t>Suomen Jääkiekkoliitto / RK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A53CFE-1B4B-4872-A9C6-D0D878DF34D0}" type="slidenum">
              <a:rPr lang="fi-FI" altLang="fi-FI" smtClean="0"/>
              <a:pPr>
                <a:defRPr/>
              </a:pPr>
              <a:t>49</a:t>
            </a:fld>
            <a:endParaRPr lang="fi-FI" altLang="fi-FI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77" t="18772" r="10365" b="48200"/>
          <a:stretch/>
        </p:blipFill>
        <p:spPr bwMode="auto">
          <a:xfrm>
            <a:off x="680642" y="1848460"/>
            <a:ext cx="3233323" cy="3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tsikko 1"/>
          <p:cNvSpPr txBox="1">
            <a:spLocks/>
          </p:cNvSpPr>
          <p:nvPr/>
        </p:nvSpPr>
        <p:spPr bwMode="auto">
          <a:xfrm>
            <a:off x="776536" y="260648"/>
            <a:ext cx="76390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algn="ctr"/>
            <a:r>
              <a:rPr lang="fi-FI" altLang="fi-FI" kern="0" dirty="0" err="1"/>
              <a:t>TiTu</a:t>
            </a:r>
            <a:r>
              <a:rPr lang="fi-FI" altLang="fi-FI" kern="0" dirty="0"/>
              <a:t>    Lisätiedot</a:t>
            </a:r>
            <a:endParaRPr lang="fi-FI" kern="0" dirty="0"/>
          </a:p>
        </p:txBody>
      </p:sp>
      <p:sp>
        <p:nvSpPr>
          <p:cNvPr id="9" name="Tekstiruutu 8"/>
          <p:cNvSpPr txBox="1"/>
          <p:nvPr/>
        </p:nvSpPr>
        <p:spPr>
          <a:xfrm>
            <a:off x="4016896" y="1957765"/>
            <a:ext cx="5421164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600" dirty="0"/>
              <a:t>Joukkueen ottaessa aikalisä:</a:t>
            </a:r>
          </a:p>
          <a:p>
            <a:r>
              <a:rPr lang="fi-FI" sz="1600" dirty="0"/>
              <a:t>- Tarkista kellonaika.</a:t>
            </a:r>
          </a:p>
          <a:p>
            <a:r>
              <a:rPr lang="fi-FI" sz="1600" dirty="0"/>
              <a:t>- Klikkaa aikalisä, oikealle joukkueelle.</a:t>
            </a:r>
          </a:p>
          <a:p>
            <a:pPr marL="285750" indent="-285750">
              <a:buFontTx/>
              <a:buChar char="-"/>
            </a:pPr>
            <a:endParaRPr lang="fi-FI" sz="1600" dirty="0"/>
          </a:p>
          <a:p>
            <a:pPr marL="285750" indent="-285750">
              <a:buFontTx/>
              <a:buChar char="-"/>
            </a:pPr>
            <a:endParaRPr lang="fi-FI" sz="1600" dirty="0"/>
          </a:p>
          <a:p>
            <a:r>
              <a:rPr lang="fi-FI" sz="1600" dirty="0"/>
              <a:t>Yleisömäärän ilmoittaminen:</a:t>
            </a:r>
          </a:p>
          <a:p>
            <a:pPr marL="285750" indent="-285750">
              <a:buFontTx/>
              <a:buChar char="-"/>
            </a:pPr>
            <a:r>
              <a:rPr lang="fi-FI" sz="1600" dirty="0"/>
              <a:t>Klikkaa yleisömäärä,</a:t>
            </a:r>
          </a:p>
          <a:p>
            <a:r>
              <a:rPr lang="fi-FI" sz="1600" dirty="0"/>
              <a:t>     jos ei ole lipunmyyntiä niin luvuksi tulee arvio,</a:t>
            </a:r>
          </a:p>
          <a:p>
            <a:r>
              <a:rPr lang="fi-FI" sz="1600" dirty="0"/>
              <a:t>     pyöristettynä kymmeniin</a:t>
            </a:r>
          </a:p>
          <a:p>
            <a:pPr marL="285750" indent="-285750">
              <a:buFontTx/>
              <a:buChar char="-"/>
            </a:pPr>
            <a:endParaRPr lang="fi-FI" sz="1600" dirty="0"/>
          </a:p>
          <a:p>
            <a:r>
              <a:rPr lang="fi-FI" sz="1600" b="1" dirty="0"/>
              <a:t>Tietoja voit muokata klikkaamalla kentän tieto kohtaa.</a:t>
            </a:r>
          </a:p>
        </p:txBody>
      </p:sp>
      <p:cxnSp>
        <p:nvCxnSpPr>
          <p:cNvPr id="13" name="Suora nuoliyhdysviiva 12"/>
          <p:cNvCxnSpPr/>
          <p:nvPr/>
        </p:nvCxnSpPr>
        <p:spPr bwMode="auto">
          <a:xfrm flipH="1" flipV="1">
            <a:off x="1424608" y="2852936"/>
            <a:ext cx="2592288" cy="750133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33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1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66" t="18918" r="17016" b="71054"/>
          <a:stretch/>
        </p:blipFill>
        <p:spPr bwMode="auto">
          <a:xfrm>
            <a:off x="2648741" y="2066907"/>
            <a:ext cx="1125139" cy="916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Suora nuoliyhdysviiva 13"/>
          <p:cNvCxnSpPr/>
          <p:nvPr/>
        </p:nvCxnSpPr>
        <p:spPr bwMode="auto">
          <a:xfrm flipH="1" flipV="1">
            <a:off x="1709946" y="2369586"/>
            <a:ext cx="2376264" cy="139087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33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004749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6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6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/>
              <a:t>Automaattinen päivitys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34938" y="1196752"/>
            <a:ext cx="8494526" cy="3312368"/>
          </a:xfrm>
        </p:spPr>
        <p:txBody>
          <a:bodyPr/>
          <a:lstStyle/>
          <a:p>
            <a:pPr lvl="0"/>
            <a:r>
              <a:rPr lang="fi-FI" sz="1600" dirty="0"/>
              <a:t>Ystävämme Microsoft muistaa aina välillä meitä kaikkia järjestelmän päivityksillä ja salakavalasti </a:t>
            </a:r>
            <a:r>
              <a:rPr lang="fi-FI" sz="1600" dirty="0" err="1"/>
              <a:t>latauttaa</a:t>
            </a:r>
            <a:r>
              <a:rPr lang="fi-FI" sz="1600" dirty="0"/>
              <a:t> niitä siellä taustalla. </a:t>
            </a:r>
          </a:p>
          <a:p>
            <a:pPr lvl="1"/>
            <a:r>
              <a:rPr lang="fi-FI" sz="1400" dirty="0"/>
              <a:t>koneiden asetuksissa olisi hyvä olla valinta ”tarkasta, mutta päätä itse latauksista ja asennuksista”. Helpottaa kaikkien elämää, ettei ala lataamaan mitään 158 Mt Windows-pakettia taustalla kesken pelin, koska pääasiassa silloin koneilla ja </a:t>
            </a:r>
            <a:r>
              <a:rPr lang="fi-FI" sz="1400" dirty="0" err="1"/>
              <a:t>wlaneilla</a:t>
            </a:r>
            <a:r>
              <a:rPr lang="fi-FI" sz="1400" dirty="0"/>
              <a:t> ei tee juurikaan hyödyllistä työtä ja ”kone alkaa hyytyä ihmeellisesti”.</a:t>
            </a:r>
          </a:p>
          <a:p>
            <a:pPr lvl="1"/>
            <a:r>
              <a:rPr lang="fi-FI" sz="1400" dirty="0"/>
              <a:t>Ohjelmat eivät tuota koskaan niin paljoa dataa kumpaankaan suuntaan, että kone hyytyisi sen takia.</a:t>
            </a:r>
          </a:p>
          <a:p>
            <a:pPr lvl="1"/>
            <a:r>
              <a:rPr lang="fi-FI" sz="1400" dirty="0"/>
              <a:t>Ohje päivitysten ajoittamiseen löytyy tulospalvelun sivuilta</a:t>
            </a:r>
          </a:p>
          <a:p>
            <a:r>
              <a:rPr lang="fi-FI" sz="1600" dirty="0"/>
              <a:t>Käytä halleilla ensisijaisesti langallista nettiyhteyttä. </a:t>
            </a:r>
            <a:r>
              <a:rPr lang="fi-FI" sz="1600" dirty="0" err="1"/>
              <a:t>Wlan</a:t>
            </a:r>
            <a:r>
              <a:rPr lang="fi-FI" sz="1600" dirty="0"/>
              <a:t> yhteyden kanssa yhteys palvelimen tietokantaan voi katketa, eikä välttämättä palaudu automaattisesti itsekseen. Tällöin ohjelman tallennetut tiedot eivät siirry palvelemille ollenkaan (seurantasivu ja pöytäkirja ei päivity). Lue tulospalvelun ohjesivulta ”Verkko-ongelman korjaus” –tiedosto.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0942E1-64F9-404D-B2D1-B4448FFB8264}" type="datetime1">
              <a:rPr lang="fi-FI" altLang="fi-FI" smtClean="0"/>
              <a:t>14.9.2017</a:t>
            </a:fld>
            <a:endParaRPr lang="fi-FI" alt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altLang="fi-FI"/>
              <a:t>Suomen Jääkiekkoliitto / RK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A1B22D-A067-4939-BA7D-12D8D4F8B8B0}" type="slidenum">
              <a:rPr lang="fi-FI" altLang="fi-FI" smtClean="0"/>
              <a:pPr>
                <a:defRPr/>
              </a:pPr>
              <a:t>5</a:t>
            </a:fld>
            <a:endParaRPr lang="fi-FI" altLang="fi-FI"/>
          </a:p>
        </p:txBody>
      </p:sp>
      <p:sp>
        <p:nvSpPr>
          <p:cNvPr id="7" name="Tekstiruutu 6"/>
          <p:cNvSpPr txBox="1"/>
          <p:nvPr/>
        </p:nvSpPr>
        <p:spPr>
          <a:xfrm>
            <a:off x="848544" y="4653136"/>
            <a:ext cx="8280920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i-FI" sz="1800" b="1" dirty="0"/>
              <a:t>Tarkasta tilastointikoneen virransäästöasetukset, ettei kone mene lepotilaan, jos ohjelma on avattu. Se aiheuttaa ongelmia tiedonsiirrossa ainakin käytettäessä langatonta verkkoa.</a:t>
            </a:r>
          </a:p>
        </p:txBody>
      </p:sp>
    </p:spTree>
    <p:extLst>
      <p:ext uri="{BB962C8B-B14F-4D97-AF65-F5344CB8AC3E}">
        <p14:creationId xmlns:p14="http://schemas.microsoft.com/office/powerpoint/2010/main" val="351891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C4993AC-BD4E-479C-B7B3-E5FE8F333C3A}" type="datetime1">
              <a:rPr lang="fi-FI" altLang="fi-FI" smtClean="0"/>
              <a:t>14.9.2017</a:t>
            </a:fld>
            <a:endParaRPr lang="fi-FI" alt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altLang="fi-FI"/>
              <a:t>Suomen Jääkiekkoliitto / RK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A53CFE-1B4B-4872-A9C6-D0D878DF34D0}" type="slidenum">
              <a:rPr lang="fi-FI" altLang="fi-FI" smtClean="0"/>
              <a:pPr>
                <a:defRPr/>
              </a:pPr>
              <a:t>50</a:t>
            </a:fld>
            <a:endParaRPr lang="fi-FI" altLang="fi-FI"/>
          </a:p>
        </p:txBody>
      </p:sp>
      <p:sp>
        <p:nvSpPr>
          <p:cNvPr id="5" name="Tekstiruutu 4"/>
          <p:cNvSpPr txBox="1"/>
          <p:nvPr/>
        </p:nvSpPr>
        <p:spPr>
          <a:xfrm>
            <a:off x="344488" y="1307501"/>
            <a:ext cx="4392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b="1" dirty="0">
                <a:solidFill>
                  <a:srgbClr val="FF0000"/>
                </a:solidFill>
              </a:rPr>
              <a:t>ÄLÄ KÄYTÄ KELLOA OTTELUN LOPPUUN, JOS TIEDÄT, ETTÄ PUUTTUU MAALEJA! 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17" t="38929" r="37478" b="43863"/>
          <a:stretch/>
        </p:blipFill>
        <p:spPr bwMode="auto">
          <a:xfrm>
            <a:off x="4680000" y="1800000"/>
            <a:ext cx="4320000" cy="183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tsikko 1"/>
          <p:cNvSpPr txBox="1">
            <a:spLocks/>
          </p:cNvSpPr>
          <p:nvPr/>
        </p:nvSpPr>
        <p:spPr bwMode="auto">
          <a:xfrm>
            <a:off x="776536" y="260648"/>
            <a:ext cx="76390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algn="ctr"/>
            <a:r>
              <a:rPr lang="fi-FI" altLang="fi-FI" kern="0" dirty="0" err="1"/>
              <a:t>TiTu</a:t>
            </a:r>
            <a:r>
              <a:rPr lang="fi-FI" altLang="fi-FI" kern="0" dirty="0"/>
              <a:t>    3 Erän loppuessa</a:t>
            </a:r>
            <a:endParaRPr lang="fi-FI" kern="0" dirty="0"/>
          </a:p>
        </p:txBody>
      </p:sp>
      <p:sp>
        <p:nvSpPr>
          <p:cNvPr id="8" name="Tekstiruutu 7"/>
          <p:cNvSpPr txBox="1"/>
          <p:nvPr/>
        </p:nvSpPr>
        <p:spPr>
          <a:xfrm>
            <a:off x="488504" y="2036259"/>
            <a:ext cx="345638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/>
              <a:t>3 erän loppuessa vahvistus</a:t>
            </a:r>
          </a:p>
          <a:p>
            <a:endParaRPr lang="fi-FI" sz="1600" dirty="0"/>
          </a:p>
          <a:p>
            <a:r>
              <a:rPr lang="fi-FI" sz="1600" b="1" dirty="0">
                <a:solidFill>
                  <a:srgbClr val="0066CC"/>
                </a:solidFill>
              </a:rPr>
              <a:t>HYVÄKSY, JOS LOPPUTULOS ON OIKEA.</a:t>
            </a:r>
          </a:p>
          <a:p>
            <a:r>
              <a:rPr lang="fi-FI" sz="1600" b="1" dirty="0">
                <a:solidFill>
                  <a:srgbClr val="FF0000"/>
                </a:solidFill>
              </a:rPr>
              <a:t>Tämän jälkeen maaleja ei voi lisätä tai poistaa.</a:t>
            </a:r>
          </a:p>
          <a:p>
            <a:r>
              <a:rPr lang="fi-FI" sz="1600" b="1" dirty="0"/>
              <a:t>Ottelun päättymisaika kirjautuu</a:t>
            </a:r>
          </a:p>
          <a:p>
            <a:r>
              <a:rPr lang="fi-FI" sz="1600" b="1" dirty="0"/>
              <a:t>pöytäkirjaan.</a:t>
            </a:r>
          </a:p>
        </p:txBody>
      </p:sp>
      <p:cxnSp>
        <p:nvCxnSpPr>
          <p:cNvPr id="9" name="Suora nuoliyhdysviiva 8"/>
          <p:cNvCxnSpPr/>
          <p:nvPr/>
        </p:nvCxnSpPr>
        <p:spPr bwMode="auto">
          <a:xfrm>
            <a:off x="1928664" y="2924944"/>
            <a:ext cx="4392488" cy="222385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33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14" t="39381" r="37781" b="43749"/>
          <a:stretch/>
        </p:blipFill>
        <p:spPr bwMode="auto">
          <a:xfrm>
            <a:off x="4680000" y="3924000"/>
            <a:ext cx="4320000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kstiruutu 12"/>
          <p:cNvSpPr txBox="1"/>
          <p:nvPr/>
        </p:nvSpPr>
        <p:spPr>
          <a:xfrm>
            <a:off x="520686" y="4112523"/>
            <a:ext cx="32403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b="1" dirty="0">
                <a:solidFill>
                  <a:srgbClr val="0066CC"/>
                </a:solidFill>
              </a:rPr>
              <a:t>MUISTUTUS OTTELUN TILASTOJEN PÄIVITYKSESTÄ.</a:t>
            </a:r>
          </a:p>
          <a:p>
            <a:endParaRPr lang="fi-FI" sz="1600" b="1" dirty="0">
              <a:solidFill>
                <a:srgbClr val="0066CC"/>
              </a:solidFill>
            </a:endParaRPr>
          </a:p>
          <a:p>
            <a:r>
              <a:rPr lang="fi-FI" sz="1600" b="1" dirty="0">
                <a:solidFill>
                  <a:srgbClr val="0066CC"/>
                </a:solidFill>
              </a:rPr>
              <a:t>Kuittaa OK</a:t>
            </a:r>
          </a:p>
        </p:txBody>
      </p:sp>
      <p:cxnSp>
        <p:nvCxnSpPr>
          <p:cNvPr id="14" name="Suora nuoliyhdysviiva 13"/>
          <p:cNvCxnSpPr/>
          <p:nvPr/>
        </p:nvCxnSpPr>
        <p:spPr bwMode="auto">
          <a:xfrm>
            <a:off x="1928664" y="4970535"/>
            <a:ext cx="4640562" cy="24539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33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Tekstiruutu 15"/>
          <p:cNvSpPr txBox="1"/>
          <p:nvPr/>
        </p:nvSpPr>
        <p:spPr>
          <a:xfrm>
            <a:off x="520686" y="5215926"/>
            <a:ext cx="2646878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i-FI" sz="1800" b="1" dirty="0">
                <a:solidFill>
                  <a:srgbClr val="FF0000"/>
                </a:solidFill>
              </a:rPr>
              <a:t>Lisää 3 erän torjunnat.</a:t>
            </a:r>
          </a:p>
        </p:txBody>
      </p:sp>
      <p:sp>
        <p:nvSpPr>
          <p:cNvPr id="10" name="Tekstiruutu 9"/>
          <p:cNvSpPr txBox="1"/>
          <p:nvPr/>
        </p:nvSpPr>
        <p:spPr>
          <a:xfrm>
            <a:off x="5870824" y="4613262"/>
            <a:ext cx="1938351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i-FI" sz="1200" b="1" dirty="0"/>
              <a:t>Muista päivittää tilastot!</a:t>
            </a:r>
          </a:p>
        </p:txBody>
      </p:sp>
    </p:spTree>
    <p:extLst>
      <p:ext uri="{BB962C8B-B14F-4D97-AF65-F5344CB8AC3E}">
        <p14:creationId xmlns:p14="http://schemas.microsoft.com/office/powerpoint/2010/main" val="707045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3" grpId="0"/>
      <p:bldP spid="16" grpId="0" animBg="1"/>
      <p:bldP spid="10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A5F00B-97A4-4EBA-936E-9146B0E72A6B}" type="datetime1">
              <a:rPr lang="fi-FI" altLang="fi-FI" smtClean="0"/>
              <a:t>14.9.2017</a:t>
            </a:fld>
            <a:endParaRPr lang="fi-FI" alt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altLang="fi-FI"/>
              <a:t>Suomen Jääkiekkoliitto / RK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A53CFE-1B4B-4872-A9C6-D0D878DF34D0}" type="slidenum">
              <a:rPr lang="fi-FI" altLang="fi-FI" smtClean="0"/>
              <a:pPr>
                <a:defRPr/>
              </a:pPr>
              <a:t>51</a:t>
            </a:fld>
            <a:endParaRPr lang="fi-FI" altLang="fi-FI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77" t="32346" r="10365" b="46391"/>
          <a:stretch/>
        </p:blipFill>
        <p:spPr bwMode="auto">
          <a:xfrm>
            <a:off x="441297" y="1052392"/>
            <a:ext cx="3154462" cy="1944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77" t="70279" r="10365" b="6097"/>
          <a:stretch/>
        </p:blipFill>
        <p:spPr bwMode="auto">
          <a:xfrm>
            <a:off x="441297" y="3429000"/>
            <a:ext cx="3154462" cy="216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tsikko 1"/>
          <p:cNvSpPr txBox="1">
            <a:spLocks/>
          </p:cNvSpPr>
          <p:nvPr/>
        </p:nvSpPr>
        <p:spPr bwMode="auto">
          <a:xfrm>
            <a:off x="776536" y="260648"/>
            <a:ext cx="76390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algn="ctr"/>
            <a:r>
              <a:rPr lang="fi-FI" altLang="fi-FI" kern="0" dirty="0" err="1"/>
              <a:t>TiTu</a:t>
            </a:r>
            <a:r>
              <a:rPr lang="fi-FI" altLang="fi-FI" kern="0" dirty="0"/>
              <a:t>    MV jaksot</a:t>
            </a:r>
            <a:endParaRPr lang="fi-FI" kern="0" dirty="0"/>
          </a:p>
        </p:txBody>
      </p:sp>
      <p:sp>
        <p:nvSpPr>
          <p:cNvPr id="9" name="Tekstiruutu 8"/>
          <p:cNvSpPr txBox="1"/>
          <p:nvPr/>
        </p:nvSpPr>
        <p:spPr>
          <a:xfrm>
            <a:off x="4316527" y="2323619"/>
            <a:ext cx="25763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600" dirty="0"/>
              <a:t>Mv ollut koko ajan maalilla</a:t>
            </a:r>
          </a:p>
        </p:txBody>
      </p:sp>
      <p:cxnSp>
        <p:nvCxnSpPr>
          <p:cNvPr id="10" name="Suora nuoliyhdysviiva 9"/>
          <p:cNvCxnSpPr/>
          <p:nvPr/>
        </p:nvCxnSpPr>
        <p:spPr bwMode="auto">
          <a:xfrm flipH="1">
            <a:off x="2864768" y="2492896"/>
            <a:ext cx="1440160" cy="17509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33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uora nuoliyhdysviiva 12"/>
          <p:cNvCxnSpPr>
            <a:stCxn id="14" idx="1"/>
          </p:cNvCxnSpPr>
          <p:nvPr/>
        </p:nvCxnSpPr>
        <p:spPr bwMode="auto">
          <a:xfrm flipH="1">
            <a:off x="2636900" y="5027405"/>
            <a:ext cx="1728709" cy="41781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33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Tekstiruutu 13"/>
          <p:cNvSpPr txBox="1"/>
          <p:nvPr/>
        </p:nvSpPr>
        <p:spPr>
          <a:xfrm>
            <a:off x="4365609" y="4735017"/>
            <a:ext cx="27927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600" dirty="0"/>
              <a:t>Mv ollut poissa pelin lopussa</a:t>
            </a:r>
          </a:p>
          <a:p>
            <a:r>
              <a:rPr lang="fi-FI" sz="1600" dirty="0"/>
              <a:t>- Ei torjuntoja mv 0 kohtaan</a:t>
            </a:r>
          </a:p>
        </p:txBody>
      </p:sp>
      <p:sp>
        <p:nvSpPr>
          <p:cNvPr id="16" name="Tekstiruutu 15"/>
          <p:cNvSpPr txBox="1"/>
          <p:nvPr/>
        </p:nvSpPr>
        <p:spPr>
          <a:xfrm>
            <a:off x="4316527" y="3429000"/>
            <a:ext cx="37369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600" dirty="0"/>
              <a:t>Mv vaihdon voi suorittaa ”lennossa”</a:t>
            </a:r>
          </a:p>
          <a:p>
            <a:r>
              <a:rPr lang="fi-FI" sz="1600" dirty="0"/>
              <a:t>- Klikkaa Ei maalivahtia oikeaan aikaan</a:t>
            </a:r>
          </a:p>
        </p:txBody>
      </p:sp>
      <p:cxnSp>
        <p:nvCxnSpPr>
          <p:cNvPr id="17" name="Suora nuoliyhdysviiva 16"/>
          <p:cNvCxnSpPr/>
          <p:nvPr/>
        </p:nvCxnSpPr>
        <p:spPr bwMode="auto">
          <a:xfrm flipH="1">
            <a:off x="632521" y="3804866"/>
            <a:ext cx="3672407" cy="56023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33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975637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6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6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6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16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 err="1"/>
              <a:t>TiTu</a:t>
            </a:r>
            <a:r>
              <a:rPr lang="fi-FI" dirty="0"/>
              <a:t>   MV merkinnät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C7F7D47-9468-4826-A1CD-9812FF22A161}" type="datetime1">
              <a:rPr lang="fi-FI" altLang="fi-FI" smtClean="0"/>
              <a:t>14.9.2017</a:t>
            </a:fld>
            <a:endParaRPr lang="fi-FI" alt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altLang="fi-FI"/>
              <a:t>Suomen Jääkiekkoliitto / RK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A1B22D-A067-4939-BA7D-12D8D4F8B8B0}" type="slidenum">
              <a:rPr lang="fi-FI" altLang="fi-FI" smtClean="0"/>
              <a:pPr>
                <a:defRPr/>
              </a:pPr>
              <a:t>52</a:t>
            </a:fld>
            <a:endParaRPr lang="fi-FI" altLang="fi-FI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0" t="33337" r="70006" b="35170"/>
          <a:stretch/>
        </p:blipFill>
        <p:spPr bwMode="auto">
          <a:xfrm>
            <a:off x="5673080" y="2753473"/>
            <a:ext cx="3060000" cy="230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kstiruutu 6"/>
          <p:cNvSpPr txBox="1"/>
          <p:nvPr/>
        </p:nvSpPr>
        <p:spPr>
          <a:xfrm>
            <a:off x="776536" y="1412776"/>
            <a:ext cx="722665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Maalivahtijaksoissa tulee olla sekunnilleen koko erä</a:t>
            </a:r>
          </a:p>
          <a:p>
            <a:r>
              <a:rPr lang="fi-FI" dirty="0"/>
              <a:t>ja ottelun kattava jatkumo, ilman puuttuvia tietoja</a:t>
            </a:r>
          </a:p>
          <a:p>
            <a:r>
              <a:rPr lang="fi-FI" dirty="0"/>
              <a:t>tai päällekkäisyyttä.</a:t>
            </a:r>
          </a:p>
        </p:txBody>
      </p:sp>
      <p:sp>
        <p:nvSpPr>
          <p:cNvPr id="8" name="Tekstiruutu 7"/>
          <p:cNvSpPr txBox="1"/>
          <p:nvPr/>
        </p:nvSpPr>
        <p:spPr>
          <a:xfrm>
            <a:off x="1280592" y="3023229"/>
            <a:ext cx="153118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800" dirty="0"/>
              <a:t>1. erä</a:t>
            </a:r>
          </a:p>
          <a:p>
            <a:r>
              <a:rPr lang="fi-FI" sz="1800" dirty="0"/>
              <a:t>2. erä</a:t>
            </a:r>
          </a:p>
          <a:p>
            <a:r>
              <a:rPr lang="fi-FI" sz="1800" dirty="0"/>
              <a:t>3. erän alku</a:t>
            </a:r>
          </a:p>
          <a:p>
            <a:r>
              <a:rPr lang="fi-FI" sz="1800" dirty="0"/>
              <a:t>Mv vaihto</a:t>
            </a:r>
          </a:p>
          <a:p>
            <a:r>
              <a:rPr lang="fi-FI" sz="1800" dirty="0"/>
              <a:t>Mv poissaolo</a:t>
            </a:r>
          </a:p>
          <a:p>
            <a:r>
              <a:rPr lang="fi-FI" sz="1800" dirty="0"/>
              <a:t>3. erän loppu</a:t>
            </a:r>
          </a:p>
        </p:txBody>
      </p:sp>
      <p:cxnSp>
        <p:nvCxnSpPr>
          <p:cNvPr id="10" name="Suora nuoliyhdysviiva 9"/>
          <p:cNvCxnSpPr/>
          <p:nvPr/>
        </p:nvCxnSpPr>
        <p:spPr bwMode="auto">
          <a:xfrm>
            <a:off x="2216696" y="3248980"/>
            <a:ext cx="3312368" cy="3600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33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uora nuoliyhdysviiva 11"/>
          <p:cNvCxnSpPr/>
          <p:nvPr/>
        </p:nvCxnSpPr>
        <p:spPr bwMode="auto">
          <a:xfrm>
            <a:off x="2198142" y="3509392"/>
            <a:ext cx="3312368" cy="7200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33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uora nuoliyhdysviiva 12"/>
          <p:cNvCxnSpPr/>
          <p:nvPr/>
        </p:nvCxnSpPr>
        <p:spPr bwMode="auto">
          <a:xfrm>
            <a:off x="2718896" y="3780233"/>
            <a:ext cx="2810168" cy="12524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33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uora nuoliyhdysviiva 13"/>
          <p:cNvCxnSpPr/>
          <p:nvPr/>
        </p:nvCxnSpPr>
        <p:spPr bwMode="auto">
          <a:xfrm>
            <a:off x="2369096" y="4077072"/>
            <a:ext cx="3159968" cy="14401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33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uora nuoliyhdysviiva 14"/>
          <p:cNvCxnSpPr/>
          <p:nvPr/>
        </p:nvCxnSpPr>
        <p:spPr bwMode="auto">
          <a:xfrm>
            <a:off x="2736776" y="4365104"/>
            <a:ext cx="2792288" cy="21602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33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uora nuoliyhdysviiva 15"/>
          <p:cNvCxnSpPr/>
          <p:nvPr/>
        </p:nvCxnSpPr>
        <p:spPr bwMode="auto">
          <a:xfrm>
            <a:off x="2733681" y="4581128"/>
            <a:ext cx="2795383" cy="28803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33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Suora nuoliyhdysviiva 32"/>
          <p:cNvCxnSpPr/>
          <p:nvPr/>
        </p:nvCxnSpPr>
        <p:spPr bwMode="auto">
          <a:xfrm flipH="1">
            <a:off x="7041232" y="3356992"/>
            <a:ext cx="288032" cy="22440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33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Suora nuoliyhdysviiva 38"/>
          <p:cNvCxnSpPr/>
          <p:nvPr/>
        </p:nvCxnSpPr>
        <p:spPr bwMode="auto">
          <a:xfrm flipH="1">
            <a:off x="7037062" y="3675984"/>
            <a:ext cx="288032" cy="22440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33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Suora nuoliyhdysviiva 39"/>
          <p:cNvCxnSpPr/>
          <p:nvPr/>
        </p:nvCxnSpPr>
        <p:spPr bwMode="auto">
          <a:xfrm flipH="1">
            <a:off x="7059064" y="3996680"/>
            <a:ext cx="288032" cy="22440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33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Suora nuoliyhdysviiva 40"/>
          <p:cNvCxnSpPr/>
          <p:nvPr/>
        </p:nvCxnSpPr>
        <p:spPr bwMode="auto">
          <a:xfrm flipH="1">
            <a:off x="7049616" y="4344020"/>
            <a:ext cx="288032" cy="22440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33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Suora nuoliyhdysviiva 41"/>
          <p:cNvCxnSpPr/>
          <p:nvPr/>
        </p:nvCxnSpPr>
        <p:spPr bwMode="auto">
          <a:xfrm flipH="1">
            <a:off x="7059064" y="4638402"/>
            <a:ext cx="288032" cy="22440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33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159102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8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"/>
                            </p:stCondLst>
                            <p:childTnLst>
                              <p:par>
                                <p:cTn id="6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8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600"/>
                            </p:stCondLst>
                            <p:childTnLst>
                              <p:par>
                                <p:cTn id="7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8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400"/>
                            </p:stCondLst>
                            <p:childTnLst>
                              <p:par>
                                <p:cTn id="77" presetID="22" presetClass="entr" presetSubtype="1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7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200"/>
                            </p:stCondLst>
                            <p:childTnLst>
                              <p:par>
                                <p:cTn id="8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8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9A8FE1-4DF0-4468-AF51-50AAB8D098C4}" type="datetime1">
              <a:rPr lang="fi-FI" altLang="fi-FI" smtClean="0"/>
              <a:t>14.9.2017</a:t>
            </a:fld>
            <a:endParaRPr lang="fi-FI" alt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altLang="fi-FI"/>
              <a:t>Suomen Jääkiekkoliitto / RK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A53CFE-1B4B-4872-A9C6-D0D878DF34D0}" type="slidenum">
              <a:rPr lang="fi-FI" altLang="fi-FI" smtClean="0"/>
              <a:pPr>
                <a:defRPr/>
              </a:pPr>
              <a:t>53</a:t>
            </a:fld>
            <a:endParaRPr lang="fi-FI" altLang="fi-FI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72" t="17252" r="31834" b="69009"/>
          <a:stretch/>
        </p:blipFill>
        <p:spPr bwMode="auto">
          <a:xfrm>
            <a:off x="5125373" y="1723594"/>
            <a:ext cx="3312000" cy="11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tsikko 1"/>
          <p:cNvSpPr txBox="1">
            <a:spLocks/>
          </p:cNvSpPr>
          <p:nvPr/>
        </p:nvSpPr>
        <p:spPr bwMode="auto">
          <a:xfrm>
            <a:off x="776536" y="260648"/>
            <a:ext cx="76390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algn="ctr"/>
            <a:r>
              <a:rPr lang="fi-FI" altLang="fi-FI" kern="0" dirty="0" err="1"/>
              <a:t>TiTu</a:t>
            </a:r>
            <a:r>
              <a:rPr lang="fi-FI" altLang="fi-FI" kern="0" dirty="0"/>
              <a:t>    Ottelun tilastot</a:t>
            </a:r>
            <a:endParaRPr lang="fi-FI" kern="0" dirty="0"/>
          </a:p>
        </p:txBody>
      </p:sp>
      <p:sp>
        <p:nvSpPr>
          <p:cNvPr id="13" name="Tekstiruutu 12"/>
          <p:cNvSpPr txBox="1"/>
          <p:nvPr/>
        </p:nvSpPr>
        <p:spPr>
          <a:xfrm>
            <a:off x="796326" y="1306503"/>
            <a:ext cx="4156674" cy="255454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i-FI" sz="1600" b="1" dirty="0"/>
              <a:t>Tarkista tapahtumat  </a:t>
            </a:r>
          </a:p>
          <a:p>
            <a:pPr marL="285750" indent="-285750">
              <a:buFontTx/>
              <a:buChar char="-"/>
            </a:pPr>
            <a:r>
              <a:rPr lang="fi-FI" sz="1600" b="1" dirty="0"/>
              <a:t>Isot rangaistukset (5min)</a:t>
            </a:r>
          </a:p>
          <a:p>
            <a:pPr marL="285750" indent="-285750">
              <a:buFontTx/>
              <a:buChar char="-"/>
            </a:pPr>
            <a:r>
              <a:rPr lang="fi-FI" sz="1600" b="1" dirty="0"/>
              <a:t>Peli- (PR) ja Ottelurangaistukset (OR)</a:t>
            </a:r>
          </a:p>
          <a:p>
            <a:pPr marL="285750" indent="-285750">
              <a:buFontTx/>
              <a:buChar char="-"/>
            </a:pPr>
            <a:r>
              <a:rPr lang="fi-FI" sz="1600" b="1" dirty="0"/>
              <a:t>Käytösrangaistukset (KR)</a:t>
            </a:r>
          </a:p>
          <a:p>
            <a:pPr marL="285750" indent="-285750">
              <a:buFontTx/>
              <a:buChar char="-"/>
            </a:pPr>
            <a:r>
              <a:rPr lang="fi-FI" sz="1600" b="1" dirty="0"/>
              <a:t>Sekä niiden päättymiset</a:t>
            </a:r>
          </a:p>
          <a:p>
            <a:pPr marL="285750" indent="-285750">
              <a:buFontTx/>
              <a:buChar char="-"/>
            </a:pPr>
            <a:endParaRPr lang="fi-FI" sz="1600" b="1" dirty="0"/>
          </a:p>
          <a:p>
            <a:r>
              <a:rPr lang="fi-FI" sz="1600" b="1" dirty="0">
                <a:solidFill>
                  <a:srgbClr val="FF0000"/>
                </a:solidFill>
              </a:rPr>
              <a:t>MUISTA RASTITTAA  ET-RAPORTTI !</a:t>
            </a:r>
          </a:p>
          <a:p>
            <a:r>
              <a:rPr lang="fi-FI" sz="1600" b="1" dirty="0">
                <a:solidFill>
                  <a:srgbClr val="FF0000"/>
                </a:solidFill>
              </a:rPr>
              <a:t>Raportti tulee aina PR, OR tai</a:t>
            </a:r>
          </a:p>
          <a:p>
            <a:r>
              <a:rPr lang="fi-FI" sz="1600" b="1" dirty="0">
                <a:solidFill>
                  <a:srgbClr val="FF0000"/>
                </a:solidFill>
              </a:rPr>
              <a:t>raportti voi tulla myös muusta syystä, tuomari ilmoittaa.</a:t>
            </a:r>
          </a:p>
        </p:txBody>
      </p:sp>
      <p:cxnSp>
        <p:nvCxnSpPr>
          <p:cNvPr id="17" name="Suora nuoliyhdysviiva 16"/>
          <p:cNvCxnSpPr/>
          <p:nvPr/>
        </p:nvCxnSpPr>
        <p:spPr bwMode="auto">
          <a:xfrm>
            <a:off x="3296816" y="1484784"/>
            <a:ext cx="4032448" cy="8207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33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" name="Tekstiruutu 24"/>
          <p:cNvSpPr txBox="1"/>
          <p:nvPr/>
        </p:nvSpPr>
        <p:spPr>
          <a:xfrm>
            <a:off x="696296" y="4371201"/>
            <a:ext cx="5331388" cy="132343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i-FI" sz="2000" b="1" dirty="0"/>
              <a:t>Vielä tässä vaiheessa voit päivittää tietoja, jos niissä on virheitä tai puutteita.</a:t>
            </a:r>
          </a:p>
          <a:p>
            <a:endParaRPr lang="fi-FI" sz="2000" b="1" dirty="0"/>
          </a:p>
          <a:p>
            <a:r>
              <a:rPr lang="fi-FI" sz="2000" b="1" dirty="0"/>
              <a:t>Muistitko Aikalisät ja YLEISÖMÄÄRÄN.</a:t>
            </a:r>
          </a:p>
        </p:txBody>
      </p:sp>
      <p:pic>
        <p:nvPicPr>
          <p:cNvPr id="19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89" t="16225" r="16094" b="70249"/>
          <a:stretch/>
        </p:blipFill>
        <p:spPr bwMode="auto">
          <a:xfrm>
            <a:off x="5691101" y="3023590"/>
            <a:ext cx="3172170" cy="1187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" name="Suora nuoliyhdysviiva 20"/>
          <p:cNvCxnSpPr/>
          <p:nvPr/>
        </p:nvCxnSpPr>
        <p:spPr bwMode="auto">
          <a:xfrm>
            <a:off x="4304928" y="3140968"/>
            <a:ext cx="3337804" cy="775525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33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Tekstiruutu 8"/>
          <p:cNvSpPr txBox="1"/>
          <p:nvPr/>
        </p:nvSpPr>
        <p:spPr>
          <a:xfrm>
            <a:off x="7642732" y="3861048"/>
            <a:ext cx="3655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b="1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262481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500"/>
                            </p:stCondLst>
                            <p:childTnLst>
                              <p:par>
                                <p:cTn id="6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5" grpId="0" animBg="1"/>
      <p:bldP spid="9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E86146-3052-4776-ADA8-10A14B4A5822}" type="datetime1">
              <a:rPr lang="fi-FI" altLang="fi-FI" smtClean="0"/>
              <a:t>14.9.2017</a:t>
            </a:fld>
            <a:endParaRPr lang="fi-FI" alt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altLang="fi-FI"/>
              <a:t>Suomen Jääkiekkoliitto / RK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A53CFE-1B4B-4872-A9C6-D0D878DF34D0}" type="slidenum">
              <a:rPr lang="fi-FI" altLang="fi-FI" smtClean="0"/>
              <a:pPr>
                <a:defRPr/>
              </a:pPr>
              <a:t>54</a:t>
            </a:fld>
            <a:endParaRPr lang="fi-FI" altLang="fi-FI"/>
          </a:p>
        </p:txBody>
      </p:sp>
      <p:sp>
        <p:nvSpPr>
          <p:cNvPr id="5" name="Tekstiruutu 4"/>
          <p:cNvSpPr txBox="1"/>
          <p:nvPr/>
        </p:nvSpPr>
        <p:spPr>
          <a:xfrm>
            <a:off x="1027236" y="4039490"/>
            <a:ext cx="32403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b="1" dirty="0"/>
              <a:t>Tilastoidaanko ottelu.</a:t>
            </a:r>
          </a:p>
          <a:p>
            <a:endParaRPr lang="fi-FI" sz="1600" b="1" dirty="0"/>
          </a:p>
          <a:p>
            <a:r>
              <a:rPr lang="fi-FI" sz="1600" b="1" dirty="0"/>
              <a:t>Jos kaikki tapahtumat on OK.    </a:t>
            </a:r>
            <a:r>
              <a:rPr lang="fi-FI" sz="1600" b="1" dirty="0">
                <a:solidFill>
                  <a:srgbClr val="0066CC"/>
                </a:solidFill>
              </a:rPr>
              <a:t>Kuittaa Kyllä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98" t="4052" r="37534" b="83067"/>
          <a:stretch/>
        </p:blipFill>
        <p:spPr bwMode="auto">
          <a:xfrm>
            <a:off x="5817096" y="1387199"/>
            <a:ext cx="2556000" cy="1178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tsikko 1"/>
          <p:cNvSpPr txBox="1">
            <a:spLocks/>
          </p:cNvSpPr>
          <p:nvPr/>
        </p:nvSpPr>
        <p:spPr bwMode="auto">
          <a:xfrm>
            <a:off x="776536" y="260648"/>
            <a:ext cx="76390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algn="ctr"/>
            <a:r>
              <a:rPr lang="fi-FI" altLang="fi-FI" kern="0" dirty="0" err="1"/>
              <a:t>TiTu</a:t>
            </a:r>
            <a:r>
              <a:rPr lang="fi-FI" altLang="fi-FI" kern="0" dirty="0"/>
              <a:t>    Ottelun lopetus</a:t>
            </a:r>
            <a:endParaRPr lang="fi-FI" kern="0" dirty="0"/>
          </a:p>
        </p:txBody>
      </p:sp>
      <p:sp>
        <p:nvSpPr>
          <p:cNvPr id="8" name="Tekstiruutu 7"/>
          <p:cNvSpPr txBox="1"/>
          <p:nvPr/>
        </p:nvSpPr>
        <p:spPr>
          <a:xfrm>
            <a:off x="1134516" y="3587714"/>
            <a:ext cx="21058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600" dirty="0"/>
              <a:t>Valitse Päivitä tilastot</a:t>
            </a:r>
          </a:p>
        </p:txBody>
      </p:sp>
      <p:cxnSp>
        <p:nvCxnSpPr>
          <p:cNvPr id="9" name="Suora nuoliyhdysviiva 8"/>
          <p:cNvCxnSpPr>
            <a:stCxn id="8" idx="3"/>
          </p:cNvCxnSpPr>
          <p:nvPr/>
        </p:nvCxnSpPr>
        <p:spPr bwMode="auto">
          <a:xfrm flipV="1">
            <a:off x="3240349" y="1976200"/>
            <a:ext cx="3296827" cy="178079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33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Alanuoli 18"/>
          <p:cNvSpPr/>
          <p:nvPr/>
        </p:nvSpPr>
        <p:spPr bwMode="auto">
          <a:xfrm>
            <a:off x="2045476" y="5142340"/>
            <a:ext cx="483804" cy="489204"/>
          </a:xfrm>
          <a:prstGeom prst="downArrow">
            <a:avLst/>
          </a:prstGeom>
          <a:solidFill>
            <a:srgbClr val="66FF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4" charset="-128"/>
            </a:endParaRPr>
          </a:p>
        </p:txBody>
      </p:sp>
      <p:pic>
        <p:nvPicPr>
          <p:cNvPr id="20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6" t="4050" r="84253" b="83195"/>
          <a:stretch/>
        </p:blipFill>
        <p:spPr bwMode="auto">
          <a:xfrm>
            <a:off x="1131596" y="1052736"/>
            <a:ext cx="2311562" cy="1273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ekstiruutu 22"/>
          <p:cNvSpPr txBox="1"/>
          <p:nvPr/>
        </p:nvSpPr>
        <p:spPr>
          <a:xfrm>
            <a:off x="700709" y="2697957"/>
            <a:ext cx="40356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b="1" dirty="0">
                <a:solidFill>
                  <a:srgbClr val="FF0000"/>
                </a:solidFill>
              </a:rPr>
              <a:t>Tarkista onko yhteys OK ja jono tyhjä.</a:t>
            </a:r>
          </a:p>
          <a:p>
            <a:r>
              <a:rPr lang="fi-FI" sz="1600" b="1" dirty="0">
                <a:solidFill>
                  <a:srgbClr val="FF0000"/>
                </a:solidFill>
              </a:rPr>
              <a:t>Onko otteluseurannassa kaikki tapahtumat.</a:t>
            </a:r>
          </a:p>
        </p:txBody>
      </p:sp>
      <p:sp>
        <p:nvSpPr>
          <p:cNvPr id="26" name="Nuoli oikealle 25"/>
          <p:cNvSpPr/>
          <p:nvPr/>
        </p:nvSpPr>
        <p:spPr bwMode="auto">
          <a:xfrm rot="16200000">
            <a:off x="1819502" y="2348125"/>
            <a:ext cx="451949" cy="247716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4" charset="-128"/>
            </a:endParaRPr>
          </a:p>
        </p:txBody>
      </p:sp>
      <p:pic>
        <p:nvPicPr>
          <p:cNvPr id="27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46" t="39078" r="38475" b="43743"/>
          <a:stretch/>
        </p:blipFill>
        <p:spPr bwMode="auto">
          <a:xfrm>
            <a:off x="5759494" y="3545640"/>
            <a:ext cx="3377022" cy="1571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0" name="Suora nuoliyhdysviiva 29"/>
          <p:cNvCxnSpPr/>
          <p:nvPr/>
        </p:nvCxnSpPr>
        <p:spPr bwMode="auto">
          <a:xfrm flipV="1">
            <a:off x="2647416" y="4805536"/>
            <a:ext cx="4177792" cy="14401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33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236372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9" grpId="0" animBg="1"/>
      <p:bldP spid="23" grpId="0"/>
      <p:bldP spid="26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uva 1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68426" y="2420038"/>
            <a:ext cx="4133200" cy="2080470"/>
          </a:xfrm>
          <a:prstGeom prst="rect">
            <a:avLst/>
          </a:prstGeom>
        </p:spPr>
      </p:pic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D143C9-A21C-4F43-B9DC-17F460B45CE0}" type="datetime1">
              <a:rPr lang="fi-FI" altLang="fi-FI" smtClean="0"/>
              <a:t>14.9.2017</a:t>
            </a:fld>
            <a:endParaRPr lang="fi-FI" alt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altLang="fi-FI"/>
              <a:t>Suomen Jääkiekkoliitto / RK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A1B22D-A067-4939-BA7D-12D8D4F8B8B0}" type="slidenum">
              <a:rPr lang="fi-FI" altLang="fi-FI" smtClean="0"/>
              <a:pPr>
                <a:defRPr/>
              </a:pPr>
              <a:t>55</a:t>
            </a:fld>
            <a:endParaRPr lang="fi-FI" altLang="fi-FI"/>
          </a:p>
        </p:txBody>
      </p:sp>
      <p:sp>
        <p:nvSpPr>
          <p:cNvPr id="9" name="Otsikko 1"/>
          <p:cNvSpPr txBox="1">
            <a:spLocks/>
          </p:cNvSpPr>
          <p:nvPr/>
        </p:nvSpPr>
        <p:spPr bwMode="auto">
          <a:xfrm>
            <a:off x="776536" y="260648"/>
            <a:ext cx="76390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algn="ctr"/>
            <a:r>
              <a:rPr lang="fi-FI" altLang="fi-FI" kern="0" dirty="0" err="1"/>
              <a:t>TiTu</a:t>
            </a:r>
            <a:r>
              <a:rPr lang="fi-FI" altLang="fi-FI" kern="0" dirty="0"/>
              <a:t>    Ottelun lopetus</a:t>
            </a:r>
            <a:endParaRPr lang="fi-FI" kern="0" dirty="0"/>
          </a:p>
        </p:txBody>
      </p:sp>
      <p:sp>
        <p:nvSpPr>
          <p:cNvPr id="12" name="Alanuoli 11"/>
          <p:cNvSpPr/>
          <p:nvPr/>
        </p:nvSpPr>
        <p:spPr bwMode="auto">
          <a:xfrm rot="4398965">
            <a:off x="4455421" y="2757649"/>
            <a:ext cx="638083" cy="616914"/>
          </a:xfrm>
          <a:prstGeom prst="downArrow">
            <a:avLst/>
          </a:prstGeom>
          <a:solidFill>
            <a:srgbClr val="66FF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4" charset="-128"/>
            </a:endParaRPr>
          </a:p>
        </p:txBody>
      </p:sp>
      <p:sp>
        <p:nvSpPr>
          <p:cNvPr id="2" name="Tekstiruutu 1"/>
          <p:cNvSpPr txBox="1"/>
          <p:nvPr/>
        </p:nvSpPr>
        <p:spPr>
          <a:xfrm>
            <a:off x="2819400" y="955451"/>
            <a:ext cx="368222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1.Tulosta ottelupöytäkirja </a:t>
            </a:r>
          </a:p>
          <a:p>
            <a:r>
              <a:rPr lang="fi-FI" dirty="0"/>
              <a:t>2. Hae tuomareilta nimet</a:t>
            </a:r>
          </a:p>
          <a:p>
            <a:r>
              <a:rPr lang="fi-FI" dirty="0"/>
              <a:t>3. Tee Korjaukset</a:t>
            </a:r>
          </a:p>
          <a:p>
            <a:r>
              <a:rPr lang="fi-FI" dirty="0"/>
              <a:t>4. Paina Viimeistele</a:t>
            </a:r>
          </a:p>
        </p:txBody>
      </p:sp>
      <p:pic>
        <p:nvPicPr>
          <p:cNvPr id="14" name="Kuva 1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77767" y="4192343"/>
            <a:ext cx="6537533" cy="1553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675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9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9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9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D143C9-A21C-4F43-B9DC-17F460B45CE0}" type="datetime1">
              <a:rPr lang="fi-FI" altLang="fi-FI" smtClean="0"/>
              <a:t>14.9.2017</a:t>
            </a:fld>
            <a:endParaRPr lang="fi-FI" alt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altLang="fi-FI"/>
              <a:t>Suomen Jääkiekkoliitto / RK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A1B22D-A067-4939-BA7D-12D8D4F8B8B0}" type="slidenum">
              <a:rPr lang="fi-FI" altLang="fi-FI" smtClean="0"/>
              <a:pPr>
                <a:defRPr/>
              </a:pPr>
              <a:t>56</a:t>
            </a:fld>
            <a:endParaRPr lang="fi-FI" altLang="fi-FI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46" t="38039" r="32316" b="43539"/>
          <a:stretch/>
        </p:blipFill>
        <p:spPr bwMode="auto">
          <a:xfrm>
            <a:off x="2288704" y="1268760"/>
            <a:ext cx="5141548" cy="1684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Otsikko 1"/>
          <p:cNvSpPr txBox="1">
            <a:spLocks/>
          </p:cNvSpPr>
          <p:nvPr/>
        </p:nvSpPr>
        <p:spPr bwMode="auto">
          <a:xfrm>
            <a:off x="776536" y="260648"/>
            <a:ext cx="76390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algn="ctr"/>
            <a:r>
              <a:rPr lang="fi-FI" altLang="fi-FI" kern="0" dirty="0" err="1"/>
              <a:t>TiTu</a:t>
            </a:r>
            <a:r>
              <a:rPr lang="fi-FI" altLang="fi-FI" kern="0" dirty="0"/>
              <a:t>    Ottelun lopetus</a:t>
            </a:r>
            <a:endParaRPr lang="fi-FI" kern="0" dirty="0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66" t="38515" r="31132" b="43531"/>
          <a:stretch/>
        </p:blipFill>
        <p:spPr bwMode="auto">
          <a:xfrm>
            <a:off x="2115749" y="3933056"/>
            <a:ext cx="5487458" cy="1641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Alanuoli 10"/>
          <p:cNvSpPr/>
          <p:nvPr/>
        </p:nvSpPr>
        <p:spPr bwMode="auto">
          <a:xfrm>
            <a:off x="4646824" y="3145363"/>
            <a:ext cx="345509" cy="602245"/>
          </a:xfrm>
          <a:prstGeom prst="downArrow">
            <a:avLst/>
          </a:prstGeom>
          <a:solidFill>
            <a:srgbClr val="66FF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4" charset="-128"/>
            </a:endParaRPr>
          </a:p>
        </p:txBody>
      </p:sp>
      <p:sp>
        <p:nvSpPr>
          <p:cNvPr id="12" name="Alanuoli 11"/>
          <p:cNvSpPr/>
          <p:nvPr/>
        </p:nvSpPr>
        <p:spPr bwMode="auto">
          <a:xfrm rot="4398965">
            <a:off x="5060358" y="4787759"/>
            <a:ext cx="638083" cy="616914"/>
          </a:xfrm>
          <a:prstGeom prst="downArrow">
            <a:avLst/>
          </a:prstGeom>
          <a:solidFill>
            <a:srgbClr val="66FF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23890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4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4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1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600"/>
                            </p:stCondLst>
                            <p:childTnLst>
                              <p:par>
                                <p:cTn id="23" presetID="45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9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9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9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C1BE1A-A55E-4058-9343-C2622C426577}" type="datetime1">
              <a:rPr lang="fi-FI" altLang="fi-FI" smtClean="0"/>
              <a:t>14.9.2017</a:t>
            </a:fld>
            <a:endParaRPr lang="fi-FI" alt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altLang="fi-FI"/>
              <a:t>Suomen Jääkiekkoliitto / RK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A53CFE-1B4B-4872-A9C6-D0D878DF34D0}" type="slidenum">
              <a:rPr lang="fi-FI" altLang="fi-FI" smtClean="0"/>
              <a:pPr>
                <a:defRPr/>
              </a:pPr>
              <a:t>57</a:t>
            </a:fld>
            <a:endParaRPr lang="fi-FI" altLang="fi-FI"/>
          </a:p>
        </p:txBody>
      </p:sp>
      <p:sp>
        <p:nvSpPr>
          <p:cNvPr id="5" name="Otsikko 1"/>
          <p:cNvSpPr txBox="1">
            <a:spLocks/>
          </p:cNvSpPr>
          <p:nvPr/>
        </p:nvSpPr>
        <p:spPr bwMode="auto">
          <a:xfrm>
            <a:off x="776536" y="260648"/>
            <a:ext cx="7639050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algn="ctr"/>
            <a:r>
              <a:rPr lang="fi-FI" altLang="fi-FI" kern="0" dirty="0" err="1"/>
              <a:t>TiTu</a:t>
            </a:r>
            <a:r>
              <a:rPr lang="fi-FI" altLang="fi-FI" kern="0" dirty="0"/>
              <a:t>   Jatkoaika ja Voittolaukaus</a:t>
            </a:r>
            <a:endParaRPr lang="fi-FI" kern="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25" t="15744" r="23053" b="23796"/>
          <a:stretch/>
        </p:blipFill>
        <p:spPr bwMode="auto">
          <a:xfrm>
            <a:off x="1105659" y="848975"/>
            <a:ext cx="7602961" cy="4865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321572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781EA01-BEF9-44F9-9473-1FB3D460E4A3}" type="datetime1">
              <a:rPr lang="fi-FI" altLang="fi-FI" smtClean="0"/>
              <a:t>14.9.2017</a:t>
            </a:fld>
            <a:endParaRPr lang="fi-FI" alt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altLang="fi-FI"/>
              <a:t>Suomen Jääkiekkoliitto / RK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A53CFE-1B4B-4872-A9C6-D0D878DF34D0}" type="slidenum">
              <a:rPr lang="fi-FI" altLang="fi-FI" smtClean="0"/>
              <a:pPr>
                <a:defRPr/>
              </a:pPr>
              <a:t>58</a:t>
            </a:fld>
            <a:endParaRPr lang="fi-FI" altLang="fi-FI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25" t="78191" r="23053" b="15099"/>
          <a:stretch/>
        </p:blipFill>
        <p:spPr bwMode="auto">
          <a:xfrm>
            <a:off x="848544" y="963375"/>
            <a:ext cx="7602961" cy="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tsikko 1"/>
          <p:cNvSpPr txBox="1">
            <a:spLocks/>
          </p:cNvSpPr>
          <p:nvPr/>
        </p:nvSpPr>
        <p:spPr bwMode="auto">
          <a:xfrm>
            <a:off x="776536" y="260648"/>
            <a:ext cx="7639050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algn="ctr"/>
            <a:r>
              <a:rPr lang="fi-FI" altLang="fi-FI" kern="0" dirty="0" err="1"/>
              <a:t>TiTu</a:t>
            </a:r>
            <a:r>
              <a:rPr lang="fi-FI" altLang="fi-FI" kern="0" dirty="0"/>
              <a:t>    VLK</a:t>
            </a:r>
            <a:endParaRPr lang="fi-FI" kern="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14" t="15642" r="23905" b="35588"/>
          <a:stretch/>
        </p:blipFill>
        <p:spPr bwMode="auto">
          <a:xfrm>
            <a:off x="1640632" y="1808820"/>
            <a:ext cx="6624000" cy="39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uora nuoliyhdysviiva 7"/>
          <p:cNvCxnSpPr/>
          <p:nvPr/>
        </p:nvCxnSpPr>
        <p:spPr bwMode="auto">
          <a:xfrm flipH="1">
            <a:off x="6825208" y="1503375"/>
            <a:ext cx="721558" cy="134956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33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uora nuoliyhdysviiva 10"/>
          <p:cNvCxnSpPr/>
          <p:nvPr/>
        </p:nvCxnSpPr>
        <p:spPr bwMode="auto">
          <a:xfrm flipH="1">
            <a:off x="5961112" y="1412776"/>
            <a:ext cx="505534" cy="151216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33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Alanuoli 11"/>
          <p:cNvSpPr/>
          <p:nvPr/>
        </p:nvSpPr>
        <p:spPr bwMode="auto">
          <a:xfrm rot="17620670">
            <a:off x="1423656" y="1596807"/>
            <a:ext cx="524906" cy="491066"/>
          </a:xfrm>
          <a:prstGeom prst="downArrow">
            <a:avLst>
              <a:gd name="adj1" fmla="val 50000"/>
              <a:gd name="adj2" fmla="val 45621"/>
            </a:avLst>
          </a:prstGeom>
          <a:solidFill>
            <a:srgbClr val="66FF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4" charset="-128"/>
            </a:endParaRPr>
          </a:p>
        </p:txBody>
      </p:sp>
      <p:cxnSp>
        <p:nvCxnSpPr>
          <p:cNvPr id="17" name="Suora yhdysviiva 16"/>
          <p:cNvCxnSpPr/>
          <p:nvPr/>
        </p:nvCxnSpPr>
        <p:spPr bwMode="auto">
          <a:xfrm>
            <a:off x="1856656" y="1233375"/>
            <a:ext cx="4032448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66FF6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uora yhdysviiva 20"/>
          <p:cNvCxnSpPr/>
          <p:nvPr/>
        </p:nvCxnSpPr>
        <p:spPr bwMode="auto">
          <a:xfrm>
            <a:off x="1856656" y="1412776"/>
            <a:ext cx="576064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Alanuoli 21"/>
          <p:cNvSpPr/>
          <p:nvPr/>
        </p:nvSpPr>
        <p:spPr bwMode="auto">
          <a:xfrm>
            <a:off x="3440832" y="2492896"/>
            <a:ext cx="242316" cy="360040"/>
          </a:xfrm>
          <a:prstGeom prst="downArrow">
            <a:avLst/>
          </a:prstGeom>
          <a:solidFill>
            <a:srgbClr val="FF33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4" charset="-128"/>
            </a:endParaRPr>
          </a:p>
        </p:txBody>
      </p:sp>
      <p:cxnSp>
        <p:nvCxnSpPr>
          <p:cNvPr id="25" name="Suora yhdysviiva 24"/>
          <p:cNvCxnSpPr/>
          <p:nvPr/>
        </p:nvCxnSpPr>
        <p:spPr bwMode="auto">
          <a:xfrm>
            <a:off x="2675036" y="1412776"/>
            <a:ext cx="576064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99CC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" name="Alanuoli 25"/>
          <p:cNvSpPr/>
          <p:nvPr/>
        </p:nvSpPr>
        <p:spPr bwMode="auto">
          <a:xfrm>
            <a:off x="5362190" y="2492896"/>
            <a:ext cx="242316" cy="360040"/>
          </a:xfrm>
          <a:prstGeom prst="downArrow">
            <a:avLst/>
          </a:prstGeom>
          <a:solidFill>
            <a:srgbClr val="99C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67555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2" grpId="0" animBg="1"/>
      <p:bldP spid="26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7822437-1A4D-4EB0-9548-2AA09D7A737B}" type="datetime1">
              <a:rPr lang="fi-FI" altLang="fi-FI" smtClean="0"/>
              <a:t>14.9.2017</a:t>
            </a:fld>
            <a:endParaRPr lang="fi-FI" alt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altLang="fi-FI"/>
              <a:t>Suomen Jääkiekkoliitto / RK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A53CFE-1B4B-4872-A9C6-D0D878DF34D0}" type="slidenum">
              <a:rPr lang="fi-FI" altLang="fi-FI" smtClean="0"/>
              <a:pPr>
                <a:defRPr/>
              </a:pPr>
              <a:t>59</a:t>
            </a:fld>
            <a:endParaRPr lang="fi-FI" altLang="fi-FI"/>
          </a:p>
        </p:txBody>
      </p:sp>
      <p:sp>
        <p:nvSpPr>
          <p:cNvPr id="5" name="Otsikko 1"/>
          <p:cNvSpPr txBox="1">
            <a:spLocks/>
          </p:cNvSpPr>
          <p:nvPr/>
        </p:nvSpPr>
        <p:spPr bwMode="auto">
          <a:xfrm>
            <a:off x="776536" y="260648"/>
            <a:ext cx="7639050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algn="ctr"/>
            <a:r>
              <a:rPr lang="fi-FI" altLang="fi-FI" kern="0" dirty="0" err="1"/>
              <a:t>TiTu</a:t>
            </a:r>
            <a:r>
              <a:rPr lang="fi-FI" altLang="fi-FI" kern="0" dirty="0"/>
              <a:t>    VLK</a:t>
            </a:r>
            <a:endParaRPr lang="fi-FI" kern="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14" t="62915" r="23905" b="-11685"/>
          <a:stretch/>
        </p:blipFill>
        <p:spPr bwMode="auto">
          <a:xfrm>
            <a:off x="1189558" y="1196751"/>
            <a:ext cx="7226028" cy="4281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uora nuoliyhdysviiva 6"/>
          <p:cNvCxnSpPr/>
          <p:nvPr/>
        </p:nvCxnSpPr>
        <p:spPr bwMode="auto">
          <a:xfrm flipH="1">
            <a:off x="3944888" y="1628800"/>
            <a:ext cx="3674626" cy="208823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33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Tekstiruutu 7"/>
          <p:cNvSpPr txBox="1"/>
          <p:nvPr/>
        </p:nvSpPr>
        <p:spPr>
          <a:xfrm>
            <a:off x="1368318" y="4820774"/>
            <a:ext cx="6823086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i-FI" sz="1800" b="1" dirty="0">
                <a:solidFill>
                  <a:srgbClr val="FF0000"/>
                </a:solidFill>
              </a:rPr>
              <a:t>MUISTA  VALITA  </a:t>
            </a:r>
            <a:r>
              <a:rPr lang="fi-FI" sz="1800" b="1" u="sng" dirty="0"/>
              <a:t>”Lisää”</a:t>
            </a:r>
            <a:r>
              <a:rPr lang="fi-FI" sz="1800" b="1" dirty="0">
                <a:solidFill>
                  <a:srgbClr val="FF0000"/>
                </a:solidFill>
              </a:rPr>
              <a:t>  VIIMEISEN  LAUKOJAN  JÄLKEEN.</a:t>
            </a:r>
          </a:p>
          <a:p>
            <a:r>
              <a:rPr lang="fi-FI" sz="1800" b="1" dirty="0">
                <a:solidFill>
                  <a:srgbClr val="FF0000"/>
                </a:solidFill>
              </a:rPr>
              <a:t>”LISÄÄ”  TALLENTAA  VIIMEISEN  LAUKAUKSEN.</a:t>
            </a:r>
          </a:p>
        </p:txBody>
      </p:sp>
      <p:cxnSp>
        <p:nvCxnSpPr>
          <p:cNvPr id="10" name="Suora nuoliyhdysviiva 9"/>
          <p:cNvCxnSpPr/>
          <p:nvPr/>
        </p:nvCxnSpPr>
        <p:spPr bwMode="auto">
          <a:xfrm flipV="1">
            <a:off x="3728864" y="2924944"/>
            <a:ext cx="2952328" cy="189583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33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57081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921B62-2F8C-4A1E-83EF-459278DA69DE}" type="datetime1">
              <a:rPr lang="fi-FI" altLang="fi-FI" smtClean="0"/>
              <a:t>14.9.2017</a:t>
            </a:fld>
            <a:endParaRPr lang="fi-FI" alt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altLang="fi-FI"/>
              <a:t>Suomen Jääkiekkoliitto / RK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A1B22D-A067-4939-BA7D-12D8D4F8B8B0}" type="slidenum">
              <a:rPr lang="fi-FI" altLang="fi-FI" smtClean="0"/>
              <a:pPr>
                <a:defRPr/>
              </a:pPr>
              <a:t>6</a:t>
            </a:fld>
            <a:endParaRPr lang="fi-FI" altLang="fi-FI"/>
          </a:p>
        </p:txBody>
      </p:sp>
      <p:sp>
        <p:nvSpPr>
          <p:cNvPr id="8" name="Otsikko 1"/>
          <p:cNvSpPr>
            <a:spLocks noGrp="1"/>
          </p:cNvSpPr>
          <p:nvPr>
            <p:ph type="title"/>
          </p:nvPr>
        </p:nvSpPr>
        <p:spPr>
          <a:xfrm>
            <a:off x="742950" y="328613"/>
            <a:ext cx="7639050" cy="914400"/>
          </a:xfrm>
        </p:spPr>
        <p:txBody>
          <a:bodyPr/>
          <a:lstStyle/>
          <a:p>
            <a:r>
              <a:rPr lang="fi-FI" altLang="fi-FI" dirty="0"/>
              <a:t>TILASTOINTI TULOSPALVELU  (</a:t>
            </a:r>
            <a:r>
              <a:rPr lang="fi-FI" altLang="fi-FI" dirty="0" err="1"/>
              <a:t>TiTu</a:t>
            </a:r>
            <a:r>
              <a:rPr lang="fi-FI" altLang="fi-FI" dirty="0"/>
              <a:t>)</a:t>
            </a:r>
            <a:endParaRPr lang="fi-FI" dirty="0"/>
          </a:p>
        </p:txBody>
      </p:sp>
      <p:sp>
        <p:nvSpPr>
          <p:cNvPr id="9" name="Tekstiruutu 8"/>
          <p:cNvSpPr txBox="1"/>
          <p:nvPr/>
        </p:nvSpPr>
        <p:spPr>
          <a:xfrm>
            <a:off x="416496" y="2405522"/>
            <a:ext cx="35283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/>
              <a:t>Voit testata toimiiko </a:t>
            </a:r>
            <a:r>
              <a:rPr lang="fi-FI" sz="1600" dirty="0" err="1"/>
              <a:t>TiTu</a:t>
            </a:r>
            <a:r>
              <a:rPr lang="fi-FI" sz="1600" dirty="0"/>
              <a:t> koneellasi.</a:t>
            </a:r>
          </a:p>
          <a:p>
            <a:endParaRPr lang="fi-FI" sz="1600" dirty="0"/>
          </a:p>
          <a:p>
            <a:r>
              <a:rPr lang="fi-FI" sz="1600" dirty="0"/>
              <a:t>Tulospalvelut ohjeet sivulla </a:t>
            </a:r>
          </a:p>
          <a:p>
            <a:r>
              <a:rPr lang="fi-FI" sz="1600" dirty="0"/>
              <a:t>on linkki testaukseen.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64" t="19403" r="24590" b="8743"/>
          <a:stretch/>
        </p:blipFill>
        <p:spPr bwMode="auto">
          <a:xfrm>
            <a:off x="3991384" y="980728"/>
            <a:ext cx="5198976" cy="4714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uora nuoliyhdysviiva 9"/>
          <p:cNvCxnSpPr/>
          <p:nvPr/>
        </p:nvCxnSpPr>
        <p:spPr bwMode="auto">
          <a:xfrm>
            <a:off x="1624276" y="3482740"/>
            <a:ext cx="4734216" cy="196248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199236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271490-986F-401F-8C85-6685EA7B4DC5}" type="datetime1">
              <a:rPr lang="fi-FI" altLang="fi-FI" smtClean="0"/>
              <a:t>14.9.2017</a:t>
            </a:fld>
            <a:endParaRPr lang="fi-FI" alt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altLang="fi-FI"/>
              <a:t>Suomen Jääkiekkoliitto / RK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A53CFE-1B4B-4872-A9C6-D0D878DF34D0}" type="slidenum">
              <a:rPr lang="fi-FI" altLang="fi-FI" smtClean="0"/>
              <a:pPr>
                <a:defRPr/>
              </a:pPr>
              <a:t>60</a:t>
            </a:fld>
            <a:endParaRPr lang="fi-FI" altLang="fi-FI"/>
          </a:p>
        </p:txBody>
      </p:sp>
      <p:sp>
        <p:nvSpPr>
          <p:cNvPr id="5" name="Otsikko 1"/>
          <p:cNvSpPr txBox="1">
            <a:spLocks/>
          </p:cNvSpPr>
          <p:nvPr/>
        </p:nvSpPr>
        <p:spPr bwMode="auto">
          <a:xfrm>
            <a:off x="776536" y="260648"/>
            <a:ext cx="7639050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algn="ctr"/>
            <a:r>
              <a:rPr lang="fi-FI" altLang="fi-FI" kern="0" dirty="0" err="1"/>
              <a:t>TiTu</a:t>
            </a:r>
            <a:r>
              <a:rPr lang="fi-FI" altLang="fi-FI" kern="0" dirty="0"/>
              <a:t>    VLK</a:t>
            </a:r>
            <a:endParaRPr lang="fi-FI" kern="0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54" t="9520" r="23142" b="29459"/>
          <a:stretch/>
        </p:blipFill>
        <p:spPr bwMode="auto">
          <a:xfrm>
            <a:off x="488504" y="1340768"/>
            <a:ext cx="6408000" cy="4686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kstiruutu 5"/>
          <p:cNvSpPr txBox="1"/>
          <p:nvPr/>
        </p:nvSpPr>
        <p:spPr>
          <a:xfrm>
            <a:off x="6105128" y="1700808"/>
            <a:ext cx="3296816" cy="181588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i-FI" sz="1600" dirty="0"/>
              <a:t>Tallennettuasi kaikki laukaukset, pitää valita voittava maali:</a:t>
            </a:r>
          </a:p>
          <a:p>
            <a:r>
              <a:rPr lang="fi-FI" sz="1600" dirty="0"/>
              <a:t>Voittava maali on yksi enemmän kuin vastustajalla. Esim. </a:t>
            </a:r>
            <a:r>
              <a:rPr lang="fi-FI" sz="1600" dirty="0" err="1"/>
              <a:t>vl-kisa</a:t>
            </a:r>
            <a:r>
              <a:rPr lang="fi-FI" sz="1600" dirty="0"/>
              <a:t> päättyy 2-0, on 1-0 maali voittava, tilanteessa 3-1, on voittava 2-1 maali.</a:t>
            </a:r>
          </a:p>
        </p:txBody>
      </p:sp>
    </p:spTree>
    <p:extLst>
      <p:ext uri="{BB962C8B-B14F-4D97-AF65-F5344CB8AC3E}">
        <p14:creationId xmlns:p14="http://schemas.microsoft.com/office/powerpoint/2010/main" val="407325035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447076-7DF4-4AF6-9B3D-0EB74BBC216D}" type="datetime1">
              <a:rPr lang="fi-FI" altLang="fi-FI" smtClean="0"/>
              <a:t>14.9.2017</a:t>
            </a:fld>
            <a:endParaRPr lang="fi-FI" alt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altLang="fi-FI"/>
              <a:t>Suomen Jääkiekkoliitto / RK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A53CFE-1B4B-4872-A9C6-D0D878DF34D0}" type="slidenum">
              <a:rPr lang="fi-FI" altLang="fi-FI" smtClean="0"/>
              <a:pPr>
                <a:defRPr/>
              </a:pPr>
              <a:t>61</a:t>
            </a:fld>
            <a:endParaRPr lang="fi-FI" altLang="fi-FI"/>
          </a:p>
        </p:txBody>
      </p:sp>
      <p:sp>
        <p:nvSpPr>
          <p:cNvPr id="5" name="Otsikko 1"/>
          <p:cNvSpPr txBox="1">
            <a:spLocks/>
          </p:cNvSpPr>
          <p:nvPr/>
        </p:nvSpPr>
        <p:spPr bwMode="auto">
          <a:xfrm>
            <a:off x="776536" y="260648"/>
            <a:ext cx="7639050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algn="ctr"/>
            <a:r>
              <a:rPr lang="fi-FI" altLang="fi-FI" kern="0" dirty="0" err="1"/>
              <a:t>TiTu</a:t>
            </a:r>
            <a:r>
              <a:rPr lang="fi-FI" altLang="fi-FI" kern="0" dirty="0"/>
              <a:t>    VLK</a:t>
            </a:r>
            <a:endParaRPr lang="fi-FI" kern="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51" t="29522" r="25406" b="36519"/>
          <a:stretch/>
        </p:blipFill>
        <p:spPr bwMode="auto">
          <a:xfrm>
            <a:off x="992560" y="1340768"/>
            <a:ext cx="7416000" cy="3229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667399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5D45EC-8A20-4E90-9E8F-A0277B48F1B3}" type="datetime1">
              <a:rPr lang="fi-FI" altLang="fi-FI" smtClean="0"/>
              <a:t>14.9.2017</a:t>
            </a:fld>
            <a:endParaRPr lang="fi-FI" alt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altLang="fi-FI"/>
              <a:t>Suomen Jääkiekkoliitto / RK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A53CFE-1B4B-4872-A9C6-D0D878DF34D0}" type="slidenum">
              <a:rPr lang="fi-FI" altLang="fi-FI" smtClean="0"/>
              <a:pPr>
                <a:defRPr/>
              </a:pPr>
              <a:t>62</a:t>
            </a:fld>
            <a:endParaRPr lang="fi-FI" altLang="fi-FI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97" t="36896" r="21945" b="29636"/>
          <a:stretch/>
        </p:blipFill>
        <p:spPr bwMode="auto">
          <a:xfrm>
            <a:off x="1354924" y="1650424"/>
            <a:ext cx="6387942" cy="2570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41" t="46420" r="24867" b="43738"/>
          <a:stretch/>
        </p:blipFill>
        <p:spPr bwMode="auto">
          <a:xfrm>
            <a:off x="1486485" y="4214106"/>
            <a:ext cx="5832000" cy="755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40716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02C755-D19B-4A68-8761-03F2929D034B}" type="datetime1">
              <a:rPr lang="fi-FI" altLang="fi-FI" smtClean="0"/>
              <a:t>14.9.2017</a:t>
            </a:fld>
            <a:endParaRPr lang="fi-FI" alt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altLang="fi-FI"/>
              <a:t>Suomen Jääkiekkoliitto / RK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A1B22D-A067-4939-BA7D-12D8D4F8B8B0}" type="slidenum">
              <a:rPr lang="fi-FI" altLang="fi-FI" smtClean="0"/>
              <a:pPr>
                <a:defRPr/>
              </a:pPr>
              <a:t>63</a:t>
            </a:fld>
            <a:endParaRPr lang="fi-FI" altLang="fi-FI"/>
          </a:p>
        </p:txBody>
      </p:sp>
      <p:sp>
        <p:nvSpPr>
          <p:cNvPr id="8" name="Otsikko 1"/>
          <p:cNvSpPr txBox="1">
            <a:spLocks/>
          </p:cNvSpPr>
          <p:nvPr/>
        </p:nvSpPr>
        <p:spPr bwMode="auto">
          <a:xfrm>
            <a:off x="776536" y="260648"/>
            <a:ext cx="76390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algn="ctr"/>
            <a:r>
              <a:rPr lang="fi-FI" kern="0" dirty="0"/>
              <a:t>Samanaikaiset rangaistukset</a:t>
            </a:r>
          </a:p>
        </p:txBody>
      </p:sp>
      <p:sp>
        <p:nvSpPr>
          <p:cNvPr id="9" name="Tekstiruutu 8"/>
          <p:cNvSpPr txBox="1"/>
          <p:nvPr/>
        </p:nvSpPr>
        <p:spPr>
          <a:xfrm>
            <a:off x="1208584" y="4077072"/>
            <a:ext cx="6336704" cy="86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dirty="0"/>
          </a:p>
        </p:txBody>
      </p:sp>
      <p:sp>
        <p:nvSpPr>
          <p:cNvPr id="13" name="Sisällön paikkamerkki 2"/>
          <p:cNvSpPr>
            <a:spLocks noGrp="1"/>
          </p:cNvSpPr>
          <p:nvPr>
            <p:ph idx="1"/>
          </p:nvPr>
        </p:nvSpPr>
        <p:spPr>
          <a:xfrm>
            <a:off x="72950" y="2385280"/>
            <a:ext cx="9505950" cy="3383583"/>
          </a:xfrm>
        </p:spPr>
        <p:txBody>
          <a:bodyPr/>
          <a:lstStyle/>
          <a:p>
            <a:pPr marL="363538" indent="-363538" eaLnBrk="1" hangingPunct="1">
              <a:buFontTx/>
              <a:buAutoNum type="alphaLcParenR"/>
            </a:pPr>
            <a:r>
              <a:rPr lang="fi-FI" altLang="fi-FI" sz="1400" dirty="0"/>
              <a:t>Kun </a:t>
            </a:r>
            <a:r>
              <a:rPr lang="fi-FI" altLang="fi-FI" sz="1400" b="1" dirty="0"/>
              <a:t>samalla pelikatkolla</a:t>
            </a:r>
            <a:r>
              <a:rPr lang="fi-FI" altLang="fi-FI" sz="1400" dirty="0"/>
              <a:t> määrätään </a:t>
            </a:r>
            <a:r>
              <a:rPr lang="fi-FI" altLang="fi-FI" sz="1400" b="1" dirty="0"/>
              <a:t>kummankin joukkueen pelaajille</a:t>
            </a:r>
            <a:r>
              <a:rPr lang="fi-FI" altLang="fi-FI" sz="1400" dirty="0"/>
              <a:t> yhtä monta ja yhtä pitkää rangaistusta (pieni, iso tai ottelurangaistus), tällaisia rangaistuksia kutsutaan:</a:t>
            </a:r>
          </a:p>
          <a:p>
            <a:pPr marL="363538" indent="-363538" eaLnBrk="1" hangingPunct="1">
              <a:buFontTx/>
              <a:buNone/>
            </a:pPr>
            <a:r>
              <a:rPr lang="fi-FI" altLang="fi-FI" sz="1400" dirty="0"/>
              <a:t> </a:t>
            </a:r>
          </a:p>
          <a:p>
            <a:pPr marL="363538" indent="-363538" eaLnBrk="1" hangingPunct="1">
              <a:buFont typeface="Wingdings" pitchFamily="2" charset="2"/>
              <a:buChar char="Ø"/>
            </a:pPr>
            <a:r>
              <a:rPr lang="fi-FI" altLang="fi-FI" sz="1400" dirty="0"/>
              <a:t>SAMANAIKAISIKSI RANGAISTUKSIKSI    =    KUMOUTUVA   =   K</a:t>
            </a:r>
          </a:p>
          <a:p>
            <a:pPr marL="363538" indent="-363538" eaLnBrk="1" hangingPunct="1">
              <a:buFontTx/>
              <a:buNone/>
            </a:pPr>
            <a:endParaRPr lang="fi-FI" altLang="fi-FI" sz="1400" dirty="0"/>
          </a:p>
          <a:p>
            <a:pPr marL="363538" indent="-363538" eaLnBrk="1" hangingPunct="1">
              <a:buFontTx/>
              <a:buAutoNum type="alphaLcParenR" startAt="2"/>
            </a:pPr>
            <a:r>
              <a:rPr lang="fi-FI" altLang="fi-FI" sz="1400" dirty="0"/>
              <a:t>Kun tällaisia rangaistuksia määrätään, näin rangaistut pelaajat korvataan jäällä välittömästi ja niitä ei katsota siirretyiksi rangaistuksiksi.</a:t>
            </a:r>
          </a:p>
          <a:p>
            <a:pPr marL="363538" indent="-363538" eaLnBrk="1" hangingPunct="1">
              <a:buFontTx/>
              <a:buAutoNum type="alphaLcParenR" startAt="2"/>
            </a:pPr>
            <a:r>
              <a:rPr lang="fi-FI" altLang="fi-FI" sz="1400" dirty="0"/>
              <a:t>Niissä tapauksissa, joissa rangaistut pelaajat jäävät peliin, heidän on mentävä rangaistuspenkille ja he eivät saa lähteä rangaistuspenkiltä ennen ensimmäistä pelikatkoa heidän rangaistusaikansa päätyttyä.</a:t>
            </a:r>
          </a:p>
          <a:p>
            <a:pPr marL="363538" indent="-363538" eaLnBrk="1" hangingPunct="1">
              <a:buFontTx/>
              <a:buNone/>
            </a:pPr>
            <a:r>
              <a:rPr lang="fi-FI" altLang="fi-FI" sz="1400" b="1" dirty="0"/>
              <a:t>TÄHÄN SÄÄNTÖÖN ON AINOASTAAN YKSI POIKKEUS</a:t>
            </a:r>
            <a:br>
              <a:rPr lang="fi-FI" altLang="fi-FI" sz="1400" b="1" dirty="0"/>
            </a:br>
            <a:r>
              <a:rPr lang="fi-FI" altLang="fi-FI" sz="1400" b="1" dirty="0"/>
              <a:t> </a:t>
            </a:r>
            <a:r>
              <a:rPr lang="fi-FI" altLang="fi-FI" sz="1400" dirty="0"/>
              <a:t>(katso tämän säännön kohta d):</a:t>
            </a:r>
          </a:p>
          <a:p>
            <a:pPr marL="363538" indent="-363538" eaLnBrk="1" hangingPunct="1">
              <a:buFontTx/>
              <a:buAutoNum type="alphaLcParenR" startAt="4"/>
            </a:pPr>
            <a:r>
              <a:rPr lang="fi-FI" altLang="fi-FI" sz="1400" dirty="0"/>
              <a:t>Jos </a:t>
            </a:r>
            <a:r>
              <a:rPr lang="fi-FI" altLang="fi-FI" sz="1400" b="1" dirty="0"/>
              <a:t>joukkueiden pelatessa</a:t>
            </a:r>
            <a:r>
              <a:rPr lang="fi-FI" altLang="fi-FI" sz="1400" dirty="0"/>
              <a:t> jäällä </a:t>
            </a:r>
            <a:r>
              <a:rPr lang="fi-FI" altLang="fi-FI" sz="1400" b="1" dirty="0"/>
              <a:t>täydellä miehityksellä</a:t>
            </a:r>
            <a:r>
              <a:rPr lang="fi-FI" altLang="fi-FI" sz="1400" dirty="0"/>
              <a:t>, tuomitaan </a:t>
            </a:r>
            <a:r>
              <a:rPr lang="fi-FI" altLang="fi-FI" sz="1400" b="1" dirty="0"/>
              <a:t>SAMALLA PELIKATKOLLA</a:t>
            </a:r>
            <a:r>
              <a:rPr lang="fi-FI" altLang="fi-FI" sz="1400" dirty="0"/>
              <a:t> </a:t>
            </a:r>
            <a:r>
              <a:rPr lang="fi-FI" altLang="fi-FI" sz="1400" b="1" dirty="0"/>
              <a:t>ainoastaan YKSI pieni</a:t>
            </a:r>
            <a:r>
              <a:rPr lang="fi-FI" altLang="fi-FI" sz="1400" dirty="0"/>
              <a:t> rangaistus </a:t>
            </a:r>
            <a:r>
              <a:rPr lang="fi-FI" altLang="fi-FI" sz="1400" b="1" dirty="0"/>
              <a:t>KUMMANKIN</a:t>
            </a:r>
            <a:r>
              <a:rPr lang="fi-FI" altLang="fi-FI" sz="1400" dirty="0"/>
              <a:t> joukkueen </a:t>
            </a:r>
            <a:r>
              <a:rPr lang="fi-FI" altLang="fi-FI" sz="1400" b="1" dirty="0"/>
              <a:t>YHDELLE</a:t>
            </a:r>
            <a:r>
              <a:rPr lang="fi-FI" altLang="fi-FI" sz="1400" dirty="0"/>
              <a:t> pelaajalle, nämä rangaistukset kärsitään ILMAN SIJAISKÄRSIJÄÄ.</a:t>
            </a:r>
            <a:endParaRPr lang="fi-FI" altLang="fi-FI" sz="1400" b="1" dirty="0"/>
          </a:p>
        </p:txBody>
      </p:sp>
      <p:graphicFrame>
        <p:nvGraphicFramePr>
          <p:cNvPr id="3" name="Objekti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0191268"/>
              </p:ext>
            </p:extLst>
          </p:nvPr>
        </p:nvGraphicFramePr>
        <p:xfrm>
          <a:off x="344488" y="1268760"/>
          <a:ext cx="9002713" cy="101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91" name="Laskentataulukko" r:id="rId4" imgW="5038716" imgH="866757" progId="Excel.Sheet.12">
                  <p:embed/>
                </p:oleObj>
              </mc:Choice>
              <mc:Fallback>
                <p:oleObj name="Laskentataulukko" r:id="rId4" imgW="5038716" imgH="866757" progId="Excel.Sheet.12">
                  <p:embed/>
                  <p:pic>
                    <p:nvPicPr>
                      <p:cNvPr id="0" name="Objekti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488" y="1268760"/>
                        <a:ext cx="9002713" cy="1012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1742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DEAD3E-69E2-4D5B-9B2E-2C90F8C2E6F0}" type="datetime1">
              <a:rPr lang="fi-FI" altLang="fi-FI" smtClean="0"/>
              <a:t>14.9.2017</a:t>
            </a:fld>
            <a:endParaRPr lang="fi-FI" alt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altLang="fi-FI"/>
              <a:t>Suomen Jääkiekkoliitto / RK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A1B22D-A067-4939-BA7D-12D8D4F8B8B0}" type="slidenum">
              <a:rPr lang="fi-FI" altLang="fi-FI" smtClean="0"/>
              <a:pPr>
                <a:defRPr/>
              </a:pPr>
              <a:t>64</a:t>
            </a:fld>
            <a:endParaRPr lang="fi-FI" altLang="fi-FI"/>
          </a:p>
        </p:txBody>
      </p:sp>
      <p:sp>
        <p:nvSpPr>
          <p:cNvPr id="7" name="Sisällön paikkamerkki 2"/>
          <p:cNvSpPr>
            <a:spLocks noGrp="1"/>
          </p:cNvSpPr>
          <p:nvPr>
            <p:ph idx="1"/>
          </p:nvPr>
        </p:nvSpPr>
        <p:spPr>
          <a:xfrm>
            <a:off x="632520" y="1149093"/>
            <a:ext cx="8420100" cy="577064"/>
          </a:xfrm>
        </p:spPr>
        <p:txBody>
          <a:bodyPr/>
          <a:lstStyle/>
          <a:p>
            <a:pPr marL="0" indent="0">
              <a:buNone/>
            </a:pPr>
            <a:r>
              <a:rPr lang="fi-FI" sz="1600" dirty="0"/>
              <a:t>Kumoutuvissa rangaistuksissa syötetään käsin K-kirjain ”L-sarakkeeseen” </a:t>
            </a:r>
          </a:p>
          <a:p>
            <a:pPr marL="0" indent="0">
              <a:buNone/>
            </a:pPr>
            <a:r>
              <a:rPr lang="fi-FI" sz="1600" dirty="0"/>
              <a:t>Kumoutuvia </a:t>
            </a:r>
            <a:r>
              <a:rPr lang="fi-FI" sz="1600" dirty="0" err="1"/>
              <a:t>rang</a:t>
            </a:r>
            <a:r>
              <a:rPr lang="fi-FI" sz="1600" dirty="0"/>
              <a:t>.</a:t>
            </a:r>
            <a:r>
              <a:rPr lang="fi-FI" sz="1600" dirty="0">
                <a:solidFill>
                  <a:srgbClr val="FF0000"/>
                </a:solidFill>
              </a:rPr>
              <a:t> EI </a:t>
            </a:r>
            <a:r>
              <a:rPr lang="fi-FI" sz="1600" dirty="0"/>
              <a:t>laiteta kelloon.</a:t>
            </a:r>
          </a:p>
          <a:p>
            <a:pPr marL="0" indent="0">
              <a:buNone/>
            </a:pPr>
            <a:endParaRPr lang="fi-FI" sz="1600" dirty="0"/>
          </a:p>
          <a:p>
            <a:pPr marL="0" indent="0">
              <a:buNone/>
            </a:pPr>
            <a:endParaRPr lang="fi-FI" sz="1600" dirty="0"/>
          </a:p>
          <a:p>
            <a:endParaRPr lang="fi-FI" sz="1600" dirty="0"/>
          </a:p>
        </p:txBody>
      </p:sp>
      <p:sp>
        <p:nvSpPr>
          <p:cNvPr id="8" name="Otsikko 1"/>
          <p:cNvSpPr txBox="1">
            <a:spLocks/>
          </p:cNvSpPr>
          <p:nvPr/>
        </p:nvSpPr>
        <p:spPr bwMode="auto">
          <a:xfrm>
            <a:off x="776536" y="260648"/>
            <a:ext cx="76390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algn="ctr"/>
            <a:r>
              <a:rPr lang="fi-FI" altLang="fi-FI" kern="0" dirty="0" err="1"/>
              <a:t>TiTu</a:t>
            </a:r>
            <a:r>
              <a:rPr lang="fi-FI" altLang="fi-FI" kern="0" dirty="0"/>
              <a:t>    Merkintöjä</a:t>
            </a:r>
            <a:endParaRPr lang="fi-FI" kern="0" dirty="0"/>
          </a:p>
        </p:txBody>
      </p:sp>
      <p:graphicFrame>
        <p:nvGraphicFramePr>
          <p:cNvPr id="2" name="Objekti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8807144"/>
              </p:ext>
            </p:extLst>
          </p:nvPr>
        </p:nvGraphicFramePr>
        <p:xfrm>
          <a:off x="488504" y="1772816"/>
          <a:ext cx="9003729" cy="1012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84" name="Laskentataulukko" r:id="rId4" imgW="5038716" imgH="866757" progId="Excel.Sheet.12">
                  <p:embed/>
                </p:oleObj>
              </mc:Choice>
              <mc:Fallback>
                <p:oleObj name="Laskentataulukko" r:id="rId4" imgW="5038716" imgH="866757" progId="Excel.Sheet.12">
                  <p:embed/>
                  <p:pic>
                    <p:nvPicPr>
                      <p:cNvPr id="0" name="Objekti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504" y="1772816"/>
                        <a:ext cx="9003729" cy="1012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kstiruutu 8"/>
          <p:cNvSpPr txBox="1"/>
          <p:nvPr/>
        </p:nvSpPr>
        <p:spPr>
          <a:xfrm>
            <a:off x="5988122" y="5052538"/>
            <a:ext cx="25201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600" u="sng" dirty="0"/>
              <a:t>V:joukkue YV maali 10:40</a:t>
            </a:r>
          </a:p>
        </p:txBody>
      </p:sp>
      <p:sp>
        <p:nvSpPr>
          <p:cNvPr id="10" name="Tekstiruutu 9"/>
          <p:cNvSpPr txBox="1"/>
          <p:nvPr/>
        </p:nvSpPr>
        <p:spPr>
          <a:xfrm>
            <a:off x="776536" y="3005044"/>
            <a:ext cx="64716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600" dirty="0">
                <a:solidFill>
                  <a:srgbClr val="FF0000"/>
                </a:solidFill>
              </a:rPr>
              <a:t>K 6 kelloon tulevan </a:t>
            </a:r>
            <a:r>
              <a:rPr lang="fi-FI" sz="1600" dirty="0" err="1">
                <a:solidFill>
                  <a:srgbClr val="FF0000"/>
                </a:solidFill>
              </a:rPr>
              <a:t>rang</a:t>
            </a:r>
            <a:r>
              <a:rPr lang="fi-FI" sz="1600" dirty="0">
                <a:solidFill>
                  <a:srgbClr val="FF0000"/>
                </a:solidFill>
              </a:rPr>
              <a:t>. kärsii sijainen</a:t>
            </a:r>
          </a:p>
          <a:p>
            <a:r>
              <a:rPr lang="fi-FI" sz="1600" dirty="0">
                <a:solidFill>
                  <a:srgbClr val="FF0000"/>
                </a:solidFill>
              </a:rPr>
              <a:t>Kumoutuvia kärsivät pääsevät jäälle </a:t>
            </a:r>
            <a:r>
              <a:rPr lang="fi-FI" sz="1600" u="sng" dirty="0">
                <a:solidFill>
                  <a:srgbClr val="FF0000"/>
                </a:solidFill>
              </a:rPr>
              <a:t>päättymisajan jälkeisellä katkolla</a:t>
            </a:r>
            <a:r>
              <a:rPr lang="fi-FI" sz="1600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1" name="Tekstiruutu 10"/>
          <p:cNvSpPr txBox="1"/>
          <p:nvPr/>
        </p:nvSpPr>
        <p:spPr>
          <a:xfrm>
            <a:off x="746827" y="5372976"/>
            <a:ext cx="59065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600" dirty="0">
                <a:solidFill>
                  <a:srgbClr val="FF0000"/>
                </a:solidFill>
              </a:rPr>
              <a:t>K 12 </a:t>
            </a:r>
            <a:r>
              <a:rPr lang="fi-FI" sz="1600" dirty="0" err="1">
                <a:solidFill>
                  <a:srgbClr val="FF0000"/>
                </a:solidFill>
              </a:rPr>
              <a:t>rang</a:t>
            </a:r>
            <a:r>
              <a:rPr lang="fi-FI" sz="1600" dirty="0">
                <a:solidFill>
                  <a:srgbClr val="FF0000"/>
                </a:solidFill>
              </a:rPr>
              <a:t>. päättyy. K 6 ja V 8 ovat samanaikaisia rangaistuksia</a:t>
            </a:r>
          </a:p>
        </p:txBody>
      </p:sp>
      <p:graphicFrame>
        <p:nvGraphicFramePr>
          <p:cNvPr id="3" name="Objekti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0698445"/>
              </p:ext>
            </p:extLst>
          </p:nvPr>
        </p:nvGraphicFramePr>
        <p:xfrm>
          <a:off x="488504" y="3861048"/>
          <a:ext cx="9002713" cy="101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85" name="Laskentataulukko" r:id="rId7" imgW="5038716" imgH="866757" progId="Excel.Sheet.12">
                  <p:embed/>
                </p:oleObj>
              </mc:Choice>
              <mc:Fallback>
                <p:oleObj name="Laskentataulukko" r:id="rId7" imgW="5038716" imgH="866757" progId="Excel.Sheet.12">
                  <p:embed/>
                  <p:pic>
                    <p:nvPicPr>
                      <p:cNvPr id="0" name="Objekti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504" y="3861048"/>
                        <a:ext cx="9002713" cy="1012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60437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/>
      <p:bldP spid="10" grpId="0"/>
      <p:bldP spid="11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0CA6BDD-2900-4962-A31E-1B9CC36FB25C}" type="datetime1">
              <a:rPr lang="fi-FI" altLang="fi-FI" smtClean="0"/>
              <a:t>14.9.2017</a:t>
            </a:fld>
            <a:endParaRPr lang="fi-FI" alt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altLang="fi-FI"/>
              <a:t>Suomen Jääkiekkoliitto / RK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A1B22D-A067-4939-BA7D-12D8D4F8B8B0}" type="slidenum">
              <a:rPr lang="fi-FI" altLang="fi-FI" smtClean="0"/>
              <a:pPr>
                <a:defRPr/>
              </a:pPr>
              <a:t>65</a:t>
            </a:fld>
            <a:endParaRPr lang="fi-FI" altLang="fi-FI"/>
          </a:p>
        </p:txBody>
      </p:sp>
      <p:sp>
        <p:nvSpPr>
          <p:cNvPr id="7" name="Sisällön paikkamerkki 2"/>
          <p:cNvSpPr>
            <a:spLocks noGrp="1"/>
          </p:cNvSpPr>
          <p:nvPr>
            <p:ph idx="1"/>
          </p:nvPr>
        </p:nvSpPr>
        <p:spPr>
          <a:xfrm>
            <a:off x="992560" y="1175048"/>
            <a:ext cx="6192688" cy="577064"/>
          </a:xfrm>
        </p:spPr>
        <p:txBody>
          <a:bodyPr/>
          <a:lstStyle/>
          <a:p>
            <a:pPr marL="0" indent="0">
              <a:buNone/>
            </a:pPr>
            <a:r>
              <a:rPr lang="fi-FI" sz="1600" dirty="0"/>
              <a:t>2 + 10 min </a:t>
            </a:r>
            <a:r>
              <a:rPr lang="fi-FI" sz="1600" dirty="0" err="1"/>
              <a:t>rang</a:t>
            </a:r>
            <a:r>
              <a:rPr lang="fi-FI" sz="1600" dirty="0"/>
              <a:t>. Sijaiskärsijä istuu 2 min (jos ei tule </a:t>
            </a:r>
            <a:r>
              <a:rPr lang="fi-FI" sz="1600" dirty="0" err="1"/>
              <a:t>yv</a:t>
            </a:r>
            <a:r>
              <a:rPr lang="fi-FI" sz="1600" dirty="0"/>
              <a:t> maalia) ja </a:t>
            </a:r>
          </a:p>
          <a:p>
            <a:pPr marL="0" indent="0">
              <a:buNone/>
            </a:pPr>
            <a:r>
              <a:rPr lang="fi-FI" sz="1600" dirty="0" err="1"/>
              <a:t>rang.saajan</a:t>
            </a:r>
            <a:r>
              <a:rPr lang="fi-FI" sz="1600" dirty="0"/>
              <a:t> 10min alkaa tämän jälkeen</a:t>
            </a:r>
          </a:p>
          <a:p>
            <a:pPr marL="0" indent="0">
              <a:buNone/>
            </a:pPr>
            <a:endParaRPr lang="fi-FI" sz="1600" dirty="0"/>
          </a:p>
          <a:p>
            <a:endParaRPr lang="fi-FI" sz="1600" dirty="0"/>
          </a:p>
        </p:txBody>
      </p:sp>
      <p:sp>
        <p:nvSpPr>
          <p:cNvPr id="8" name="Otsikko 1"/>
          <p:cNvSpPr txBox="1">
            <a:spLocks/>
          </p:cNvSpPr>
          <p:nvPr/>
        </p:nvSpPr>
        <p:spPr bwMode="auto">
          <a:xfrm>
            <a:off x="776536" y="260648"/>
            <a:ext cx="76390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algn="ctr"/>
            <a:r>
              <a:rPr lang="fi-FI" altLang="fi-FI" kern="0" dirty="0" err="1"/>
              <a:t>TiTu</a:t>
            </a:r>
            <a:r>
              <a:rPr lang="fi-FI" altLang="fi-FI" kern="0" dirty="0"/>
              <a:t>    Merkintöjä</a:t>
            </a:r>
            <a:endParaRPr lang="fi-FI" kern="0" dirty="0"/>
          </a:p>
        </p:txBody>
      </p:sp>
      <p:sp>
        <p:nvSpPr>
          <p:cNvPr id="10" name="Tekstiruutu 9"/>
          <p:cNvSpPr txBox="1"/>
          <p:nvPr/>
        </p:nvSpPr>
        <p:spPr>
          <a:xfrm>
            <a:off x="953957" y="3062172"/>
            <a:ext cx="38635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600" dirty="0">
                <a:solidFill>
                  <a:srgbClr val="FF0000"/>
                </a:solidFill>
              </a:rPr>
              <a:t>K 6  Pääsee jäälle 21:25 jälkeen katkolla</a:t>
            </a:r>
          </a:p>
        </p:txBody>
      </p:sp>
      <p:sp>
        <p:nvSpPr>
          <p:cNvPr id="11" name="Tekstiruutu 10"/>
          <p:cNvSpPr txBox="1"/>
          <p:nvPr/>
        </p:nvSpPr>
        <p:spPr>
          <a:xfrm>
            <a:off x="953957" y="4604174"/>
            <a:ext cx="40927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600" dirty="0">
                <a:solidFill>
                  <a:srgbClr val="FF0000"/>
                </a:solidFill>
              </a:rPr>
              <a:t>Kumoutuvalle 2min ei tarvita sijaiskärsijää. </a:t>
            </a:r>
          </a:p>
        </p:txBody>
      </p:sp>
      <p:sp>
        <p:nvSpPr>
          <p:cNvPr id="3" name="Tekstiruutu 2"/>
          <p:cNvSpPr txBox="1"/>
          <p:nvPr/>
        </p:nvSpPr>
        <p:spPr>
          <a:xfrm>
            <a:off x="1022838" y="5098831"/>
            <a:ext cx="7435049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i-FI" sz="1600" dirty="0"/>
              <a:t>Päähän kohdistuva taklaus (syy 44) ja selästä taklaaminen (syy 29)    2+10 min, </a:t>
            </a:r>
          </a:p>
          <a:p>
            <a:r>
              <a:rPr lang="fi-FI" sz="1600" dirty="0"/>
              <a:t>10 min syy on </a:t>
            </a:r>
            <a:r>
              <a:rPr lang="fi-FI" sz="1600" u="sng" dirty="0"/>
              <a:t>sama kuin 2min</a:t>
            </a:r>
            <a:r>
              <a:rPr lang="fi-FI" sz="1600" dirty="0"/>
              <a:t> (syy 44 / 29) L-kenttään KR</a:t>
            </a:r>
          </a:p>
        </p:txBody>
      </p:sp>
      <p:graphicFrame>
        <p:nvGraphicFramePr>
          <p:cNvPr id="9" name="Objekti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4879925"/>
              </p:ext>
            </p:extLst>
          </p:nvPr>
        </p:nvGraphicFramePr>
        <p:xfrm>
          <a:off x="416496" y="1885731"/>
          <a:ext cx="9002713" cy="101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03" name="Laskentataulukko" r:id="rId4" imgW="5038716" imgH="866757" progId="Excel.Sheet.12">
                  <p:embed/>
                </p:oleObj>
              </mc:Choice>
              <mc:Fallback>
                <p:oleObj name="Laskentataulukko" r:id="rId4" imgW="5038716" imgH="866757" progId="Excel.Sheet.12">
                  <p:embed/>
                  <p:pic>
                    <p:nvPicPr>
                      <p:cNvPr id="0" name="Objekti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496" y="1885731"/>
                        <a:ext cx="9002713" cy="1012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kti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3910344"/>
              </p:ext>
            </p:extLst>
          </p:nvPr>
        </p:nvGraphicFramePr>
        <p:xfrm>
          <a:off x="416496" y="3572946"/>
          <a:ext cx="9002713" cy="101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04" name="Laskentataulukko" r:id="rId7" imgW="5038716" imgH="866757" progId="Excel.Sheet.12">
                  <p:embed/>
                </p:oleObj>
              </mc:Choice>
              <mc:Fallback>
                <p:oleObj name="Laskentataulukko" r:id="rId7" imgW="5038716" imgH="866757" progId="Excel.Sheet.12">
                  <p:embed/>
                  <p:pic>
                    <p:nvPicPr>
                      <p:cNvPr id="0" name="Objekti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496" y="3572946"/>
                        <a:ext cx="9002713" cy="1012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90175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10" grpId="0"/>
      <p:bldP spid="11" grpId="0"/>
      <p:bldP spid="3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618A97-46BF-4FC0-889B-1A4A1F241C81}" type="datetime1">
              <a:rPr lang="fi-FI" altLang="fi-FI" smtClean="0"/>
              <a:t>14.9.2017</a:t>
            </a:fld>
            <a:endParaRPr lang="fi-FI" alt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altLang="fi-FI" dirty="0"/>
              <a:t>Suomen Jääkiekkoliitto / RK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A1B22D-A067-4939-BA7D-12D8D4F8B8B0}" type="slidenum">
              <a:rPr lang="fi-FI" altLang="fi-FI" smtClean="0"/>
              <a:pPr>
                <a:defRPr/>
              </a:pPr>
              <a:t>66</a:t>
            </a:fld>
            <a:endParaRPr lang="fi-FI" altLang="fi-FI"/>
          </a:p>
        </p:txBody>
      </p:sp>
      <p:sp>
        <p:nvSpPr>
          <p:cNvPr id="7" name="Sisällön paikkamerkki 2"/>
          <p:cNvSpPr>
            <a:spLocks noGrp="1"/>
          </p:cNvSpPr>
          <p:nvPr>
            <p:ph idx="1"/>
          </p:nvPr>
        </p:nvSpPr>
        <p:spPr>
          <a:xfrm>
            <a:off x="632520" y="1052736"/>
            <a:ext cx="8420100" cy="577064"/>
          </a:xfrm>
        </p:spPr>
        <p:txBody>
          <a:bodyPr/>
          <a:lstStyle/>
          <a:p>
            <a:pPr marL="0" indent="0">
              <a:buNone/>
            </a:pPr>
            <a:r>
              <a:rPr lang="fi-FI" sz="1600" dirty="0"/>
              <a:t>Iso </a:t>
            </a:r>
            <a:r>
              <a:rPr lang="fi-FI" sz="1600" dirty="0" err="1"/>
              <a:t>rang</a:t>
            </a:r>
            <a:r>
              <a:rPr lang="fi-FI" sz="1600" dirty="0"/>
              <a:t>. 5min (kärsii sijainen), tuomitaan myös PR (syy sama kuin 5min).</a:t>
            </a:r>
          </a:p>
          <a:p>
            <a:pPr marL="0" indent="0">
              <a:buNone/>
            </a:pPr>
            <a:r>
              <a:rPr lang="fi-FI" sz="1600" dirty="0">
                <a:solidFill>
                  <a:srgbClr val="FF0000"/>
                </a:solidFill>
              </a:rPr>
              <a:t>Pelirangaistus päättyy ottelun päättymisaikaan</a:t>
            </a:r>
            <a:r>
              <a:rPr lang="fi-FI" sz="1600" dirty="0"/>
              <a:t>. </a:t>
            </a:r>
          </a:p>
          <a:p>
            <a:pPr marL="0" indent="0">
              <a:buNone/>
            </a:pPr>
            <a:endParaRPr lang="fi-FI" sz="1600" dirty="0"/>
          </a:p>
          <a:p>
            <a:pPr marL="0" indent="0">
              <a:buNone/>
            </a:pPr>
            <a:endParaRPr lang="fi-FI" sz="1600" dirty="0"/>
          </a:p>
          <a:p>
            <a:endParaRPr lang="fi-FI" sz="1600" dirty="0"/>
          </a:p>
        </p:txBody>
      </p:sp>
      <p:sp>
        <p:nvSpPr>
          <p:cNvPr id="8" name="Otsikko 1"/>
          <p:cNvSpPr txBox="1">
            <a:spLocks/>
          </p:cNvSpPr>
          <p:nvPr/>
        </p:nvSpPr>
        <p:spPr bwMode="auto">
          <a:xfrm>
            <a:off x="776536" y="260648"/>
            <a:ext cx="76390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algn="ctr"/>
            <a:r>
              <a:rPr lang="fi-FI" altLang="fi-FI" kern="0" dirty="0" err="1"/>
              <a:t>TiTu</a:t>
            </a:r>
            <a:r>
              <a:rPr lang="fi-FI" altLang="fi-FI" kern="0" dirty="0"/>
              <a:t>    Merkintöjä</a:t>
            </a:r>
            <a:endParaRPr lang="fi-FI" kern="0" dirty="0"/>
          </a:p>
        </p:txBody>
      </p:sp>
      <p:sp>
        <p:nvSpPr>
          <p:cNvPr id="9" name="Tekstiruutu 8"/>
          <p:cNvSpPr txBox="1"/>
          <p:nvPr/>
        </p:nvSpPr>
        <p:spPr>
          <a:xfrm>
            <a:off x="5604894" y="4930247"/>
            <a:ext cx="25201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600" dirty="0"/>
              <a:t>V:joukkue YV maali 10:30</a:t>
            </a:r>
          </a:p>
        </p:txBody>
      </p:sp>
      <p:sp>
        <p:nvSpPr>
          <p:cNvPr id="10" name="Tekstiruutu 9"/>
          <p:cNvSpPr txBox="1"/>
          <p:nvPr/>
        </p:nvSpPr>
        <p:spPr>
          <a:xfrm>
            <a:off x="1209708" y="2924944"/>
            <a:ext cx="76306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600" dirty="0">
                <a:solidFill>
                  <a:srgbClr val="FF0000"/>
                </a:solidFill>
              </a:rPr>
              <a:t>Esim. Jos ajassa 10:30 V-joukkue tekee </a:t>
            </a:r>
            <a:r>
              <a:rPr lang="fi-FI" sz="1600" dirty="0" err="1">
                <a:solidFill>
                  <a:srgbClr val="FF0000"/>
                </a:solidFill>
              </a:rPr>
              <a:t>YV-maalin</a:t>
            </a:r>
            <a:r>
              <a:rPr lang="fi-FI" sz="1600" dirty="0">
                <a:solidFill>
                  <a:srgbClr val="FF0000"/>
                </a:solidFill>
              </a:rPr>
              <a:t>, K:n mikään </a:t>
            </a:r>
            <a:r>
              <a:rPr lang="fi-FI" sz="1600" dirty="0" err="1">
                <a:solidFill>
                  <a:srgbClr val="FF0000"/>
                </a:solidFill>
              </a:rPr>
              <a:t>rang</a:t>
            </a:r>
            <a:r>
              <a:rPr lang="fi-FI" sz="1600" dirty="0">
                <a:solidFill>
                  <a:srgbClr val="FF0000"/>
                </a:solidFill>
              </a:rPr>
              <a:t>. EI pääty.</a:t>
            </a:r>
          </a:p>
          <a:p>
            <a:r>
              <a:rPr lang="fi-FI" sz="1600" dirty="0">
                <a:solidFill>
                  <a:srgbClr val="FF0000"/>
                </a:solidFill>
              </a:rPr>
              <a:t>Perustelu: 2min </a:t>
            </a:r>
            <a:r>
              <a:rPr lang="fi-FI" sz="1600" dirty="0" err="1">
                <a:solidFill>
                  <a:srgbClr val="FF0000"/>
                </a:solidFill>
              </a:rPr>
              <a:t>rang</a:t>
            </a:r>
            <a:r>
              <a:rPr lang="fi-FI" sz="1600" dirty="0">
                <a:solidFill>
                  <a:srgbClr val="FF0000"/>
                </a:solidFill>
              </a:rPr>
              <a:t>. ovat samanaikaisia rangaistuksia ja 5min ei pääty maalista. </a:t>
            </a:r>
          </a:p>
        </p:txBody>
      </p:sp>
      <p:sp>
        <p:nvSpPr>
          <p:cNvPr id="13" name="Tekstiruutu 12"/>
          <p:cNvSpPr txBox="1"/>
          <p:nvPr/>
        </p:nvSpPr>
        <p:spPr>
          <a:xfrm>
            <a:off x="776536" y="4930247"/>
            <a:ext cx="38835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600" dirty="0">
                <a:solidFill>
                  <a:srgbClr val="FF0000"/>
                </a:solidFill>
              </a:rPr>
              <a:t>Vanhin kellossa oleva pieni </a:t>
            </a:r>
            <a:r>
              <a:rPr lang="fi-FI" sz="1600" dirty="0" err="1">
                <a:solidFill>
                  <a:srgbClr val="FF0000"/>
                </a:solidFill>
              </a:rPr>
              <a:t>rang</a:t>
            </a:r>
            <a:r>
              <a:rPr lang="fi-FI" sz="1600" dirty="0">
                <a:solidFill>
                  <a:srgbClr val="FF0000"/>
                </a:solidFill>
              </a:rPr>
              <a:t>. päättyy</a:t>
            </a:r>
          </a:p>
        </p:txBody>
      </p:sp>
      <p:sp>
        <p:nvSpPr>
          <p:cNvPr id="3" name="Tekstiruutu 2"/>
          <p:cNvSpPr txBox="1"/>
          <p:nvPr/>
        </p:nvSpPr>
        <p:spPr>
          <a:xfrm>
            <a:off x="500380" y="5335819"/>
            <a:ext cx="9049272" cy="338554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i-FI" sz="1600" dirty="0"/>
              <a:t>Ottelurangaistus (25min) merkitään </a:t>
            </a:r>
            <a:r>
              <a:rPr lang="fi-FI" sz="1600" b="1" dirty="0">
                <a:solidFill>
                  <a:srgbClr val="FF0000"/>
                </a:solidFill>
              </a:rPr>
              <a:t>OR</a:t>
            </a:r>
            <a:r>
              <a:rPr lang="fi-FI" sz="1600" dirty="0"/>
              <a:t> </a:t>
            </a:r>
            <a:r>
              <a:rPr lang="fi-FI" sz="1600" dirty="0" err="1"/>
              <a:t>min.kenttään</a:t>
            </a:r>
            <a:r>
              <a:rPr lang="fi-FI" sz="1600" dirty="0"/>
              <a:t> ja syy rikkeen mukainen, kärsijä istuu 5 min.</a:t>
            </a:r>
          </a:p>
        </p:txBody>
      </p:sp>
      <p:graphicFrame>
        <p:nvGraphicFramePr>
          <p:cNvPr id="11" name="Objekti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9460972"/>
              </p:ext>
            </p:extLst>
          </p:nvPr>
        </p:nvGraphicFramePr>
        <p:xfrm>
          <a:off x="500063" y="1689100"/>
          <a:ext cx="9002712" cy="1235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06" name="Laskentataulukko" r:id="rId4" imgW="5038716" imgH="1057330" progId="Excel.Sheet.12">
                  <p:embed/>
                </p:oleObj>
              </mc:Choice>
              <mc:Fallback>
                <p:oleObj name="Laskentataulukko" r:id="rId4" imgW="5038716" imgH="1057330" progId="Excel.Sheet.12">
                  <p:embed/>
                  <p:pic>
                    <p:nvPicPr>
                      <p:cNvPr id="0" name="Objekti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63" y="1689100"/>
                        <a:ext cx="9002712" cy="1235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kti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1068665"/>
              </p:ext>
            </p:extLst>
          </p:nvPr>
        </p:nvGraphicFramePr>
        <p:xfrm>
          <a:off x="500380" y="3670186"/>
          <a:ext cx="9002712" cy="1235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07" name="Laskentataulukko" r:id="rId7" imgW="5038716" imgH="1057330" progId="Excel.Sheet.12">
                  <p:embed/>
                </p:oleObj>
              </mc:Choice>
              <mc:Fallback>
                <p:oleObj name="Laskentataulukko" r:id="rId7" imgW="5038716" imgH="1057330" progId="Excel.Sheet.12">
                  <p:embed/>
                  <p:pic>
                    <p:nvPicPr>
                      <p:cNvPr id="0" name="Objekti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380" y="3670186"/>
                        <a:ext cx="9002712" cy="1235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16734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1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9" grpId="0"/>
      <p:bldP spid="10" grpId="0"/>
      <p:bldP spid="13" grpId="0"/>
      <p:bldP spid="3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Otsikko 1"/>
          <p:cNvSpPr>
            <a:spLocks noGrp="1"/>
          </p:cNvSpPr>
          <p:nvPr>
            <p:ph type="title"/>
          </p:nvPr>
        </p:nvSpPr>
        <p:spPr>
          <a:xfrm>
            <a:off x="344488" y="260350"/>
            <a:ext cx="7999412" cy="647700"/>
          </a:xfrm>
        </p:spPr>
        <p:txBody>
          <a:bodyPr/>
          <a:lstStyle/>
          <a:p>
            <a:pPr eaLnBrk="1" hangingPunct="1"/>
            <a:r>
              <a:rPr lang="fi-FI" altLang="fi-FI" dirty="0"/>
              <a:t>YV MAALI SIIRRETYN RANG.VIHELLYKSEN AIKANA</a:t>
            </a:r>
          </a:p>
        </p:txBody>
      </p:sp>
      <p:sp>
        <p:nvSpPr>
          <p:cNvPr id="38915" name="Alatunnisteen paikkamerkki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i-FI" altLang="fi-FI" sz="1000">
                <a:solidFill>
                  <a:srgbClr val="0066CC"/>
                </a:solidFill>
              </a:rPr>
              <a:t>Suomen Jääkiekkoliitto / RK</a:t>
            </a:r>
          </a:p>
        </p:txBody>
      </p:sp>
      <p:sp>
        <p:nvSpPr>
          <p:cNvPr id="38916" name="Dian numeron paikkamerkki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7064B65-E6E3-48BC-A1E9-7A502A3D22CD}" type="slidenum">
              <a:rPr lang="fi-FI" altLang="fi-FI" sz="1000" smtClean="0">
                <a:solidFill>
                  <a:srgbClr val="0066CC"/>
                </a:solidFill>
              </a:rPr>
              <a:pPr>
                <a:spcBef>
                  <a:spcPct val="0"/>
                </a:spcBef>
                <a:buFontTx/>
                <a:buNone/>
              </a:pPr>
              <a:t>67</a:t>
            </a:fld>
            <a:endParaRPr lang="fi-FI" altLang="fi-FI" sz="1000">
              <a:solidFill>
                <a:srgbClr val="0066CC"/>
              </a:solidFill>
            </a:endParaRPr>
          </a:p>
        </p:txBody>
      </p:sp>
      <p:sp>
        <p:nvSpPr>
          <p:cNvPr id="24583" name="Tekstiruutu 3"/>
          <p:cNvSpPr txBox="1">
            <a:spLocks noChangeArrowheads="1"/>
          </p:cNvSpPr>
          <p:nvPr/>
        </p:nvSpPr>
        <p:spPr bwMode="auto">
          <a:xfrm>
            <a:off x="840770" y="3933056"/>
            <a:ext cx="7918450" cy="83026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i-FI" altLang="fi-FI" sz="2400" b="1" dirty="0">
                <a:solidFill>
                  <a:srgbClr val="FF0000"/>
                </a:solidFill>
              </a:rPr>
              <a:t>Kellossa oleva (vanhin) 2min </a:t>
            </a:r>
            <a:r>
              <a:rPr lang="fi-FI" altLang="fi-FI" sz="2400" b="1" dirty="0" err="1">
                <a:solidFill>
                  <a:srgbClr val="FF0000"/>
                </a:solidFill>
              </a:rPr>
              <a:t>rang</a:t>
            </a:r>
            <a:r>
              <a:rPr lang="fi-FI" altLang="fi-FI" sz="2400" b="1" dirty="0">
                <a:solidFill>
                  <a:srgbClr val="FF0000"/>
                </a:solidFill>
              </a:rPr>
              <a:t>. päättyy ja tuomarin siirretty rangaistusvihellys  SR alkaa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C5BB0D-38AF-4C62-BBEA-51054C6FB26E}" type="datetime1">
              <a:rPr lang="fi-FI" altLang="fi-FI" smtClean="0"/>
              <a:t>14.9.2017</a:t>
            </a:fld>
            <a:endParaRPr lang="fi-FI" altLang="fi-FI"/>
          </a:p>
        </p:txBody>
      </p:sp>
      <p:graphicFrame>
        <p:nvGraphicFramePr>
          <p:cNvPr id="4" name="Objekti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5209702"/>
              </p:ext>
            </p:extLst>
          </p:nvPr>
        </p:nvGraphicFramePr>
        <p:xfrm>
          <a:off x="992188" y="1700213"/>
          <a:ext cx="3157537" cy="1246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61" name="Laskentataulukko" r:id="rId4" imgW="1752726" imgH="1057330" progId="Excel.Sheet.12">
                  <p:embed/>
                </p:oleObj>
              </mc:Choice>
              <mc:Fallback>
                <p:oleObj name="Laskentataulukko" r:id="rId4" imgW="1752726" imgH="1057330" progId="Excel.Sheet.12">
                  <p:embed/>
                  <p:pic>
                    <p:nvPicPr>
                      <p:cNvPr id="0" name="Objekti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2188" y="1700213"/>
                        <a:ext cx="3157537" cy="1246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kti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1504508"/>
              </p:ext>
            </p:extLst>
          </p:nvPr>
        </p:nvGraphicFramePr>
        <p:xfrm>
          <a:off x="4448944" y="1916832"/>
          <a:ext cx="4457700" cy="101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62" name="Laskentataulukko" r:id="rId7" imgW="2495603" imgH="866757" progId="Excel.Sheet.12">
                  <p:embed/>
                </p:oleObj>
              </mc:Choice>
              <mc:Fallback>
                <p:oleObj name="Laskentataulukko" r:id="rId7" imgW="2495603" imgH="866757" progId="Excel.Sheet.12">
                  <p:embed/>
                  <p:pic>
                    <p:nvPicPr>
                      <p:cNvPr id="0" name="Objekti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8944" y="1916832"/>
                        <a:ext cx="4457700" cy="1012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9006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3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C1C5F0-A5B7-4887-A314-EE174104A4F1}" type="datetime1">
              <a:rPr lang="fi-FI" altLang="fi-FI" smtClean="0"/>
              <a:t>14.9.2017</a:t>
            </a:fld>
            <a:endParaRPr lang="fi-FI" alt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altLang="fi-FI"/>
              <a:t>Suomen Jääkiekkoliitto / RK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A1B22D-A067-4939-BA7D-12D8D4F8B8B0}" type="slidenum">
              <a:rPr lang="fi-FI" altLang="fi-FI" smtClean="0"/>
              <a:pPr>
                <a:defRPr/>
              </a:pPr>
              <a:t>68</a:t>
            </a:fld>
            <a:endParaRPr lang="fi-FI" altLang="fi-FI"/>
          </a:p>
        </p:txBody>
      </p:sp>
      <p:sp>
        <p:nvSpPr>
          <p:cNvPr id="8" name="Tekstiruutu 7"/>
          <p:cNvSpPr txBox="1">
            <a:spLocks noChangeArrowheads="1"/>
          </p:cNvSpPr>
          <p:nvPr/>
        </p:nvSpPr>
        <p:spPr bwMode="auto">
          <a:xfrm>
            <a:off x="1032954" y="5024295"/>
            <a:ext cx="7699375" cy="40011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i-FI" dirty="0">
                <a:solidFill>
                  <a:srgbClr val="FF0000"/>
                </a:solidFill>
              </a:rPr>
              <a:t>Samalla katkolla kaksi JR, yksi kentällä ollut istuu molemmat.</a:t>
            </a:r>
          </a:p>
        </p:txBody>
      </p:sp>
      <p:sp>
        <p:nvSpPr>
          <p:cNvPr id="10" name="Otsikko 1"/>
          <p:cNvSpPr>
            <a:spLocks noGrp="1"/>
          </p:cNvSpPr>
          <p:nvPr>
            <p:ph type="title"/>
          </p:nvPr>
        </p:nvSpPr>
        <p:spPr>
          <a:xfrm>
            <a:off x="344488" y="260350"/>
            <a:ext cx="7999412" cy="647700"/>
          </a:xfrm>
        </p:spPr>
        <p:txBody>
          <a:bodyPr/>
          <a:lstStyle/>
          <a:p>
            <a:pPr algn="ctr" eaLnBrk="1" hangingPunct="1"/>
            <a:r>
              <a:rPr lang="fi-FI" altLang="fi-FI" dirty="0"/>
              <a:t>JOUKKUERANGAISTUS</a:t>
            </a:r>
          </a:p>
        </p:txBody>
      </p:sp>
      <p:sp>
        <p:nvSpPr>
          <p:cNvPr id="9" name="Tekstiruutu 8"/>
          <p:cNvSpPr txBox="1">
            <a:spLocks noChangeArrowheads="1"/>
          </p:cNvSpPr>
          <p:nvPr/>
        </p:nvSpPr>
        <p:spPr bwMode="auto">
          <a:xfrm>
            <a:off x="1032955" y="2564904"/>
            <a:ext cx="7699375" cy="707886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i-FI" dirty="0">
                <a:solidFill>
                  <a:srgbClr val="FF0000"/>
                </a:solidFill>
              </a:rPr>
              <a:t>Joukkuerangaistuksen istuu kentällä ollut.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i-FI" dirty="0">
                <a:solidFill>
                  <a:srgbClr val="FF0000"/>
                </a:solidFill>
              </a:rPr>
              <a:t>Samalla katkolla pieni ja JR, kaksi pelaajaa istuu. </a:t>
            </a:r>
          </a:p>
        </p:txBody>
      </p:sp>
      <p:graphicFrame>
        <p:nvGraphicFramePr>
          <p:cNvPr id="3" name="Objekti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3528510"/>
              </p:ext>
            </p:extLst>
          </p:nvPr>
        </p:nvGraphicFramePr>
        <p:xfrm>
          <a:off x="1032955" y="1340768"/>
          <a:ext cx="4457700" cy="101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82" name="Laskentataulukko" r:id="rId4" imgW="2495603" imgH="866757" progId="Excel.Sheet.12">
                  <p:embed/>
                </p:oleObj>
              </mc:Choice>
              <mc:Fallback>
                <p:oleObj name="Laskentataulukko" r:id="rId4" imgW="2495603" imgH="866757" progId="Excel.Sheet.12">
                  <p:embed/>
                  <p:pic>
                    <p:nvPicPr>
                      <p:cNvPr id="0" name="Objekti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2955" y="1340768"/>
                        <a:ext cx="4457700" cy="1012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kti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5876729"/>
              </p:ext>
            </p:extLst>
          </p:nvPr>
        </p:nvGraphicFramePr>
        <p:xfrm>
          <a:off x="4274630" y="3717032"/>
          <a:ext cx="4457700" cy="101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83" name="Laskentataulukko" r:id="rId7" imgW="2495603" imgH="866757" progId="Excel.Sheet.12">
                  <p:embed/>
                </p:oleObj>
              </mc:Choice>
              <mc:Fallback>
                <p:oleObj name="Laskentataulukko" r:id="rId7" imgW="2495603" imgH="866757" progId="Excel.Sheet.12">
                  <p:embed/>
                  <p:pic>
                    <p:nvPicPr>
                      <p:cNvPr id="0" name="Objekti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4630" y="3717032"/>
                        <a:ext cx="4457700" cy="1012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51402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335F29-C8FD-4411-9447-52732DFB71E4}" type="datetime1">
              <a:rPr lang="fi-FI" altLang="fi-FI" smtClean="0"/>
              <a:t>14.9.2017</a:t>
            </a:fld>
            <a:endParaRPr lang="fi-FI" alt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altLang="fi-FI"/>
              <a:t>Suomen Jääkiekkoliitto / RK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A53CFE-1B4B-4872-A9C6-D0D878DF34D0}" type="slidenum">
              <a:rPr lang="fi-FI" altLang="fi-FI" smtClean="0"/>
              <a:pPr>
                <a:defRPr/>
              </a:pPr>
              <a:t>69</a:t>
            </a:fld>
            <a:endParaRPr lang="fi-FI" altLang="fi-FI"/>
          </a:p>
        </p:txBody>
      </p:sp>
      <p:sp>
        <p:nvSpPr>
          <p:cNvPr id="5" name="Tekstiruutu 4"/>
          <p:cNvSpPr txBox="1">
            <a:spLocks noChangeArrowheads="1"/>
          </p:cNvSpPr>
          <p:nvPr/>
        </p:nvSpPr>
        <p:spPr bwMode="auto">
          <a:xfrm>
            <a:off x="595081" y="2517624"/>
            <a:ext cx="8181975" cy="707886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i-FI" dirty="0"/>
              <a:t>9:25 K1 mv, 2 min istuu katkaisuhetkellä kentällä ollut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i-FI" dirty="0"/>
              <a:t>9:50 </a:t>
            </a:r>
            <a:r>
              <a:rPr lang="fi-FI" altLang="fi-FI" dirty="0" err="1"/>
              <a:t>K-jouk</a:t>
            </a:r>
            <a:r>
              <a:rPr lang="fi-FI" altLang="fi-FI" dirty="0"/>
              <a:t>. kaksi jäällä ollutta kenttäpelaajaa istumaan mv 2 ja 10min</a:t>
            </a:r>
          </a:p>
        </p:txBody>
      </p:sp>
      <p:sp>
        <p:nvSpPr>
          <p:cNvPr id="7" name="Otsikko 1"/>
          <p:cNvSpPr txBox="1">
            <a:spLocks/>
          </p:cNvSpPr>
          <p:nvPr/>
        </p:nvSpPr>
        <p:spPr>
          <a:xfrm>
            <a:off x="344488" y="260350"/>
            <a:ext cx="7999412" cy="6477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algn="ctr" eaLnBrk="1" hangingPunct="1"/>
            <a:r>
              <a:rPr lang="fi-FI" altLang="fi-FI" kern="0" dirty="0"/>
              <a:t>MV  RANGAISTUKSET</a:t>
            </a:r>
          </a:p>
        </p:txBody>
      </p:sp>
      <p:sp>
        <p:nvSpPr>
          <p:cNvPr id="8" name="Tekstiruutu 7"/>
          <p:cNvSpPr txBox="1"/>
          <p:nvPr/>
        </p:nvSpPr>
        <p:spPr>
          <a:xfrm>
            <a:off x="560512" y="4905063"/>
            <a:ext cx="7830990" cy="70788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i-FI" sz="2000" dirty="0"/>
              <a:t>K1 mv ottaa ajassa 15:40 toisen 10min </a:t>
            </a:r>
            <a:r>
              <a:rPr lang="fi-FI" sz="2000" dirty="0" err="1"/>
              <a:t>rang</a:t>
            </a:r>
            <a:r>
              <a:rPr lang="fi-FI" sz="2000" dirty="0"/>
              <a:t>. Se muuttuu 20min PR,</a:t>
            </a:r>
          </a:p>
          <a:p>
            <a:r>
              <a:rPr lang="fi-FI" sz="2000" dirty="0"/>
              <a:t>Maalivahti suihkuun ja sijaiskärsijä K14 pääsee takaisin peliin.</a:t>
            </a:r>
          </a:p>
        </p:txBody>
      </p:sp>
      <p:graphicFrame>
        <p:nvGraphicFramePr>
          <p:cNvPr id="10" name="Objekti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7141760"/>
              </p:ext>
            </p:extLst>
          </p:nvPr>
        </p:nvGraphicFramePr>
        <p:xfrm>
          <a:off x="1208584" y="1124744"/>
          <a:ext cx="4457700" cy="1235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37" name="Laskentataulukko" r:id="rId4" imgW="2495603" imgH="1057330" progId="Excel.Sheet.12">
                  <p:embed/>
                </p:oleObj>
              </mc:Choice>
              <mc:Fallback>
                <p:oleObj name="Laskentataulukko" r:id="rId4" imgW="2495603" imgH="1057330" progId="Excel.Sheet.12">
                  <p:embed/>
                  <p:pic>
                    <p:nvPicPr>
                      <p:cNvPr id="0" name="Objekti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8584" y="1124744"/>
                        <a:ext cx="4457700" cy="1235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kti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9188794"/>
              </p:ext>
            </p:extLst>
          </p:nvPr>
        </p:nvGraphicFramePr>
        <p:xfrm>
          <a:off x="1208584" y="3356992"/>
          <a:ext cx="4457700" cy="1457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38" name="Laskentataulukko" r:id="rId7" imgW="2495603" imgH="1247903" progId="Excel.Sheet.12">
                  <p:embed/>
                </p:oleObj>
              </mc:Choice>
              <mc:Fallback>
                <p:oleObj name="Laskentataulukko" r:id="rId7" imgW="2495603" imgH="1247903" progId="Excel.Sheet.12">
                  <p:embed/>
                  <p:pic>
                    <p:nvPicPr>
                      <p:cNvPr id="0" name="Objekti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8584" y="3356992"/>
                        <a:ext cx="4457700" cy="1457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3717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Acer\Documents\screenshots\screenshot.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8944" y="2749366"/>
            <a:ext cx="5156783" cy="2623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88504" y="1196752"/>
            <a:ext cx="8636124" cy="4402832"/>
          </a:xfrm>
        </p:spPr>
        <p:txBody>
          <a:bodyPr/>
          <a:lstStyle/>
          <a:p>
            <a:pPr marL="0" indent="0">
              <a:buNone/>
            </a:pPr>
            <a:endParaRPr lang="fi-FI" sz="1800" dirty="0"/>
          </a:p>
          <a:p>
            <a:pPr marL="0" indent="0">
              <a:buNone/>
            </a:pPr>
            <a:r>
              <a:rPr lang="fi-FI" sz="1800" dirty="0"/>
              <a:t>Asenna </a:t>
            </a:r>
            <a:r>
              <a:rPr lang="fi-FI" sz="1800" dirty="0" err="1"/>
              <a:t>java</a:t>
            </a:r>
            <a:r>
              <a:rPr lang="fi-FI" sz="1800" dirty="0"/>
              <a:t> osoitteesta: </a:t>
            </a:r>
            <a:r>
              <a:rPr lang="fi-FI" sz="1800" dirty="0">
                <a:hlinkClick r:id="rId3"/>
              </a:rPr>
              <a:t>http://www.java.com/</a:t>
            </a:r>
            <a:endParaRPr lang="fi-FI" sz="1800" dirty="0"/>
          </a:p>
          <a:p>
            <a:pPr marL="0" indent="0">
              <a:buNone/>
            </a:pPr>
            <a:r>
              <a:rPr lang="fi-FI" sz="1800" dirty="0"/>
              <a:t>	- </a:t>
            </a:r>
            <a:r>
              <a:rPr lang="fi-FI" sz="1400" dirty="0"/>
              <a:t>Voit testata onko Sinulla jo Java asennettuna ”</a:t>
            </a:r>
            <a:r>
              <a:rPr lang="fi-FI" sz="1400" dirty="0" err="1"/>
              <a:t>Do</a:t>
            </a:r>
            <a:r>
              <a:rPr lang="fi-FI" sz="1400" dirty="0"/>
              <a:t> i </a:t>
            </a:r>
            <a:r>
              <a:rPr lang="fi-FI" sz="1400" dirty="0" err="1"/>
              <a:t>have</a:t>
            </a:r>
            <a:r>
              <a:rPr lang="fi-FI" sz="1400" dirty="0"/>
              <a:t> Java” -linkistä</a:t>
            </a:r>
          </a:p>
          <a:p>
            <a:pPr marL="0" indent="0">
              <a:buNone/>
            </a:pPr>
            <a:r>
              <a:rPr lang="fi-FI" sz="1800" dirty="0"/>
              <a:t>	- </a:t>
            </a:r>
            <a:r>
              <a:rPr lang="fi-FI" sz="1400" dirty="0"/>
              <a:t>Jos ei ole, paina ”</a:t>
            </a:r>
            <a:r>
              <a:rPr lang="fi-FI" sz="1400" dirty="0" err="1"/>
              <a:t>Free</a:t>
            </a:r>
            <a:r>
              <a:rPr lang="fi-FI" sz="1400" dirty="0"/>
              <a:t> Java </a:t>
            </a:r>
            <a:r>
              <a:rPr lang="fi-FI" sz="1400" dirty="0" err="1"/>
              <a:t>Download</a:t>
            </a:r>
            <a:r>
              <a:rPr lang="fi-FI" sz="1400" dirty="0"/>
              <a:t>”-napista, valitse ”</a:t>
            </a:r>
            <a:r>
              <a:rPr lang="fi-FI" sz="1400" dirty="0" err="1"/>
              <a:t>Agree</a:t>
            </a:r>
            <a:r>
              <a:rPr lang="fi-FI" sz="1400" dirty="0"/>
              <a:t> and </a:t>
            </a:r>
            <a:r>
              <a:rPr lang="fi-FI" sz="1400" dirty="0" err="1"/>
              <a:t>Start</a:t>
            </a:r>
            <a:r>
              <a:rPr lang="fi-FI" sz="1400" dirty="0"/>
              <a:t> </a:t>
            </a:r>
            <a:r>
              <a:rPr lang="fi-FI" sz="1400" dirty="0" err="1"/>
              <a:t>Download</a:t>
            </a:r>
            <a:r>
              <a:rPr lang="fi-FI" sz="1400" dirty="0"/>
              <a:t>” ja 		käynnistä ladattu tiedosto. </a:t>
            </a:r>
          </a:p>
          <a:p>
            <a:pPr marL="0" indent="0">
              <a:buNone/>
            </a:pPr>
            <a:endParaRPr lang="fi-FI" sz="1400" dirty="0"/>
          </a:p>
          <a:p>
            <a:pPr marL="0" indent="0">
              <a:buNone/>
            </a:pPr>
            <a:r>
              <a:rPr lang="fi-FI" sz="1400" dirty="0"/>
              <a:t>	- Asennuksen alkaessa voit halutessasi</a:t>
            </a:r>
          </a:p>
          <a:p>
            <a:pPr marL="0" indent="0">
              <a:buNone/>
            </a:pPr>
            <a:r>
              <a:rPr lang="fi-FI" sz="1400" dirty="0"/>
              <a:t>	  jättää asentamatta ”</a:t>
            </a:r>
            <a:r>
              <a:rPr lang="fi-FI" sz="1400" dirty="0" err="1"/>
              <a:t>Ask.com</a:t>
            </a:r>
            <a:r>
              <a:rPr lang="fi-FI" sz="1400" dirty="0"/>
              <a:t>”-navigointipalkin</a:t>
            </a:r>
          </a:p>
          <a:p>
            <a:pPr marL="0" indent="0">
              <a:buNone/>
            </a:pPr>
            <a:r>
              <a:rPr lang="fi-FI" sz="1400" dirty="0"/>
              <a:t>	  poistamalla valmiiksi rastitetut ruudut</a:t>
            </a:r>
          </a:p>
          <a:p>
            <a:pPr marL="0" indent="0">
              <a:buNone/>
            </a:pPr>
            <a:r>
              <a:rPr lang="fi-FI" sz="1400" dirty="0"/>
              <a:t>	  ennen asennuksen jatkamista.</a:t>
            </a:r>
          </a:p>
          <a:p>
            <a:pPr marL="0" indent="0">
              <a:buNone/>
            </a:pPr>
            <a:endParaRPr lang="fi-FI" sz="1400" dirty="0"/>
          </a:p>
          <a:p>
            <a:pPr marL="0" indent="0">
              <a:buNone/>
            </a:pPr>
            <a:r>
              <a:rPr lang="fi-FI" sz="1400" dirty="0"/>
              <a:t>	- Asennus suoritetaan vain kerran</a:t>
            </a:r>
          </a:p>
          <a:p>
            <a:pPr marL="0" indent="0">
              <a:buNone/>
            </a:pPr>
            <a:endParaRPr lang="fi-FI" sz="1400" dirty="0"/>
          </a:p>
          <a:p>
            <a:pPr marL="0" indent="0">
              <a:buNone/>
            </a:pPr>
            <a:r>
              <a:rPr lang="fi-FI" sz="1400" dirty="0"/>
              <a:t>	</a:t>
            </a:r>
            <a:r>
              <a:rPr lang="fi-FI" sz="1800" b="1" u="sng" dirty="0">
                <a:solidFill>
                  <a:srgbClr val="FF0000"/>
                </a:solidFill>
              </a:rPr>
              <a:t>- Päivitykset tulee asentaa myös jatkossa 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 dirty="0"/>
              <a:t>TILASTOINTI TULOSPALVELU  (</a:t>
            </a:r>
            <a:r>
              <a:rPr lang="fi-FI" altLang="fi-FI" dirty="0" err="1"/>
              <a:t>TiTu</a:t>
            </a:r>
            <a:r>
              <a:rPr lang="fi-FI" altLang="fi-FI" dirty="0"/>
              <a:t>)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23C67E-CC2A-4586-9CC8-8C07F3F3BC6E}" type="datetime1">
              <a:rPr lang="fi-FI" altLang="fi-FI" smtClean="0"/>
              <a:t>14.9.2017</a:t>
            </a:fld>
            <a:endParaRPr lang="fi-FI" alt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altLang="fi-FI"/>
              <a:t>Suomen Jääkiekkoliitto / RK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A1B22D-A067-4939-BA7D-12D8D4F8B8B0}" type="slidenum">
              <a:rPr lang="fi-FI" altLang="fi-FI" smtClean="0"/>
              <a:pPr>
                <a:defRPr/>
              </a:pPr>
              <a:t>7</a:t>
            </a:fld>
            <a:endParaRPr lang="fi-FI" altLang="fi-FI"/>
          </a:p>
        </p:txBody>
      </p:sp>
      <p:cxnSp>
        <p:nvCxnSpPr>
          <p:cNvPr id="8" name="Suora nuoliyhdysviiva 7"/>
          <p:cNvCxnSpPr/>
          <p:nvPr/>
        </p:nvCxnSpPr>
        <p:spPr bwMode="auto">
          <a:xfrm>
            <a:off x="4088904" y="2852936"/>
            <a:ext cx="2376264" cy="2016224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uora nuoliyhdysviiva 11"/>
          <p:cNvCxnSpPr/>
          <p:nvPr/>
        </p:nvCxnSpPr>
        <p:spPr bwMode="auto">
          <a:xfrm>
            <a:off x="5745088" y="2204864"/>
            <a:ext cx="1008112" cy="2952328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967964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22F28C-84C9-4E55-A7B7-87A6E58662D9}" type="datetime1">
              <a:rPr lang="fi-FI" altLang="fi-FI" smtClean="0"/>
              <a:t>14.9.2017</a:t>
            </a:fld>
            <a:endParaRPr lang="fi-FI" alt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altLang="fi-FI"/>
              <a:t>Suomen Jääkiekkoliitto / RK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A1B22D-A067-4939-BA7D-12D8D4F8B8B0}" type="slidenum">
              <a:rPr lang="fi-FI" altLang="fi-FI" smtClean="0"/>
              <a:pPr>
                <a:defRPr/>
              </a:pPr>
              <a:t>70</a:t>
            </a:fld>
            <a:endParaRPr lang="fi-FI" altLang="fi-FI"/>
          </a:p>
        </p:txBody>
      </p:sp>
      <p:sp>
        <p:nvSpPr>
          <p:cNvPr id="8" name="Tekstiruutu 7"/>
          <p:cNvSpPr txBox="1">
            <a:spLocks noChangeArrowheads="1"/>
          </p:cNvSpPr>
          <p:nvPr/>
        </p:nvSpPr>
        <p:spPr bwMode="auto">
          <a:xfrm>
            <a:off x="848544" y="3212976"/>
            <a:ext cx="8064500" cy="193899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i-FI" dirty="0"/>
              <a:t>Kun pelikatkolla saman </a:t>
            </a:r>
            <a:r>
              <a:rPr lang="fi-FI" altLang="fi-FI" dirty="0" err="1"/>
              <a:t>jouk</a:t>
            </a:r>
            <a:r>
              <a:rPr lang="fi-FI" altLang="fi-FI" dirty="0"/>
              <a:t>. eri pelaajille tuomitaan iso ja pieni </a:t>
            </a:r>
            <a:r>
              <a:rPr lang="fi-FI" altLang="fi-FI" dirty="0" err="1"/>
              <a:t>rang</a:t>
            </a:r>
            <a:r>
              <a:rPr lang="fi-FI" altLang="fi-FI" dirty="0"/>
              <a:t>. merkitään pieni ensiksi tuomituksi.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i-FI" dirty="0"/>
              <a:t>Ainoastaan kaksi rangaistusta voi käydä kellossa samanaikaisesti.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i-FI" altLang="fi-FI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i-FI" dirty="0"/>
              <a:t>Kolmas kelloon tuleva </a:t>
            </a:r>
            <a:r>
              <a:rPr lang="fi-FI" altLang="fi-FI" dirty="0" err="1"/>
              <a:t>rang</a:t>
            </a:r>
            <a:r>
              <a:rPr lang="fi-FI" altLang="fi-FI" dirty="0"/>
              <a:t>. joka ei voi alkaa heti,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i-FI" dirty="0"/>
              <a:t>on siirretty ja merkitään S.</a:t>
            </a:r>
          </a:p>
        </p:txBody>
      </p:sp>
      <p:sp>
        <p:nvSpPr>
          <p:cNvPr id="3" name="Tekstiruutu 2"/>
          <p:cNvSpPr txBox="1"/>
          <p:nvPr/>
        </p:nvSpPr>
        <p:spPr>
          <a:xfrm>
            <a:off x="5599430" y="2437126"/>
            <a:ext cx="28161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600" b="1" dirty="0"/>
              <a:t>V:joukkue maali 10:50  YV2</a:t>
            </a:r>
          </a:p>
        </p:txBody>
      </p:sp>
      <p:sp>
        <p:nvSpPr>
          <p:cNvPr id="9" name="Otsikko 1"/>
          <p:cNvSpPr txBox="1">
            <a:spLocks/>
          </p:cNvSpPr>
          <p:nvPr/>
        </p:nvSpPr>
        <p:spPr bwMode="auto">
          <a:xfrm>
            <a:off x="776536" y="260648"/>
            <a:ext cx="76390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algn="ctr"/>
            <a:r>
              <a:rPr lang="fi-FI" altLang="fi-FI" kern="0" dirty="0" err="1"/>
              <a:t>TiTu</a:t>
            </a:r>
            <a:r>
              <a:rPr lang="fi-FI" altLang="fi-FI" kern="0" dirty="0"/>
              <a:t>    Merkintöjä</a:t>
            </a:r>
            <a:endParaRPr lang="fi-FI" kern="0" dirty="0"/>
          </a:p>
        </p:txBody>
      </p:sp>
      <p:graphicFrame>
        <p:nvGraphicFramePr>
          <p:cNvPr id="7" name="Objekti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247678"/>
              </p:ext>
            </p:extLst>
          </p:nvPr>
        </p:nvGraphicFramePr>
        <p:xfrm>
          <a:off x="881158" y="1175048"/>
          <a:ext cx="4457700" cy="1457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56" name="Laskentataulukko" r:id="rId4" imgW="2495603" imgH="1247903" progId="Excel.Sheet.12">
                  <p:embed/>
                </p:oleObj>
              </mc:Choice>
              <mc:Fallback>
                <p:oleObj name="Laskentataulukko" r:id="rId4" imgW="2495603" imgH="1247903" progId="Excel.Sheet.12">
                  <p:embed/>
                  <p:pic>
                    <p:nvPicPr>
                      <p:cNvPr id="0" name="Objekti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1158" y="1175048"/>
                        <a:ext cx="4457700" cy="1457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8720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D105CF-17B4-42E9-B51C-B8EE59D30216}" type="datetime1">
              <a:rPr lang="fi-FI" altLang="fi-FI" smtClean="0"/>
              <a:t>14.9.2017</a:t>
            </a:fld>
            <a:endParaRPr lang="fi-FI" alt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altLang="fi-FI"/>
              <a:t>Suomen Jääkiekkoliitto / RK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A1B22D-A067-4939-BA7D-12D8D4F8B8B0}" type="slidenum">
              <a:rPr lang="fi-FI" altLang="fi-FI" smtClean="0"/>
              <a:pPr>
                <a:defRPr/>
              </a:pPr>
              <a:t>71</a:t>
            </a:fld>
            <a:endParaRPr lang="fi-FI" altLang="fi-FI"/>
          </a:p>
        </p:txBody>
      </p:sp>
      <p:sp>
        <p:nvSpPr>
          <p:cNvPr id="3" name="Tekstiruutu 2"/>
          <p:cNvSpPr txBox="1"/>
          <p:nvPr/>
        </p:nvSpPr>
        <p:spPr>
          <a:xfrm>
            <a:off x="5606630" y="2471410"/>
            <a:ext cx="27023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600" b="1" dirty="0"/>
              <a:t>V:joukkue maali 10:50  YV</a:t>
            </a:r>
          </a:p>
        </p:txBody>
      </p:sp>
      <p:sp>
        <p:nvSpPr>
          <p:cNvPr id="9" name="Tekstiruutu 8"/>
          <p:cNvSpPr txBox="1">
            <a:spLocks noChangeArrowheads="1"/>
          </p:cNvSpPr>
          <p:nvPr/>
        </p:nvSpPr>
        <p:spPr bwMode="auto">
          <a:xfrm>
            <a:off x="1496616" y="3291011"/>
            <a:ext cx="6335712" cy="101566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i-FI" dirty="0"/>
              <a:t>Kun pelikatkolla samalle pelaajalle tuomitaan 2+5 min,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i-FI" dirty="0"/>
              <a:t>Kärsitään 5 min ensimmäisenä.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i-FI" dirty="0" err="1"/>
              <a:t>YV-maali</a:t>
            </a:r>
            <a:r>
              <a:rPr lang="fi-FI" altLang="fi-FI" dirty="0"/>
              <a:t> ei päätä isoa rangaistusta.</a:t>
            </a:r>
          </a:p>
        </p:txBody>
      </p:sp>
      <p:sp>
        <p:nvSpPr>
          <p:cNvPr id="8" name="Otsikko 1"/>
          <p:cNvSpPr txBox="1">
            <a:spLocks/>
          </p:cNvSpPr>
          <p:nvPr/>
        </p:nvSpPr>
        <p:spPr bwMode="auto">
          <a:xfrm>
            <a:off x="776536" y="260648"/>
            <a:ext cx="76390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algn="ctr"/>
            <a:r>
              <a:rPr lang="fi-FI" altLang="fi-FI" kern="0" dirty="0" err="1"/>
              <a:t>TiTu</a:t>
            </a:r>
            <a:r>
              <a:rPr lang="fi-FI" altLang="fi-FI" kern="0" dirty="0"/>
              <a:t>    Merkintöjä</a:t>
            </a:r>
            <a:endParaRPr lang="fi-FI" kern="0" dirty="0"/>
          </a:p>
        </p:txBody>
      </p:sp>
      <p:graphicFrame>
        <p:nvGraphicFramePr>
          <p:cNvPr id="7" name="Objekti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5311726"/>
              </p:ext>
            </p:extLst>
          </p:nvPr>
        </p:nvGraphicFramePr>
        <p:xfrm>
          <a:off x="776536" y="1586063"/>
          <a:ext cx="4457700" cy="1235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24" name="Laskentataulukko" r:id="rId4" imgW="2495603" imgH="1057330" progId="Excel.Sheet.12">
                  <p:embed/>
                </p:oleObj>
              </mc:Choice>
              <mc:Fallback>
                <p:oleObj name="Laskentataulukko" r:id="rId4" imgW="2495603" imgH="1057330" progId="Excel.Sheet.12">
                  <p:embed/>
                  <p:pic>
                    <p:nvPicPr>
                      <p:cNvPr id="0" name="Objekti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6536" y="1586063"/>
                        <a:ext cx="4457700" cy="1235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79946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AC26641-C123-488A-9F3E-79BB298A449E}" type="datetime1">
              <a:rPr lang="fi-FI" altLang="fi-FI" smtClean="0"/>
              <a:t>14.9.2017</a:t>
            </a:fld>
            <a:endParaRPr lang="fi-FI" alt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altLang="fi-FI"/>
              <a:t>Suomen Jääkiekkoliitto / RK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A1B22D-A067-4939-BA7D-12D8D4F8B8B0}" type="slidenum">
              <a:rPr lang="fi-FI" altLang="fi-FI" smtClean="0"/>
              <a:pPr>
                <a:defRPr/>
              </a:pPr>
              <a:t>72</a:t>
            </a:fld>
            <a:endParaRPr lang="fi-FI" altLang="fi-FI"/>
          </a:p>
        </p:txBody>
      </p:sp>
      <p:sp>
        <p:nvSpPr>
          <p:cNvPr id="8" name="Tekstiruutu 7"/>
          <p:cNvSpPr txBox="1">
            <a:spLocks noChangeArrowheads="1"/>
          </p:cNvSpPr>
          <p:nvPr/>
        </p:nvSpPr>
        <p:spPr bwMode="auto">
          <a:xfrm>
            <a:off x="1447515" y="4208463"/>
            <a:ext cx="6570662" cy="707886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i-FI" dirty="0"/>
              <a:t>K6 5 min istuu sijainen, V8 2 min päättyy K:n YV maaliin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i-FI" dirty="0"/>
              <a:t>V12 sijainen istuu 5 min.</a:t>
            </a:r>
          </a:p>
        </p:txBody>
      </p:sp>
      <p:sp>
        <p:nvSpPr>
          <p:cNvPr id="9" name="Tekstiruutu 8"/>
          <p:cNvSpPr txBox="1"/>
          <p:nvPr/>
        </p:nvSpPr>
        <p:spPr>
          <a:xfrm>
            <a:off x="992560" y="3140968"/>
            <a:ext cx="27249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600" b="1" dirty="0"/>
              <a:t>K:joukkue maali 10:50  YV</a:t>
            </a:r>
          </a:p>
        </p:txBody>
      </p:sp>
      <p:sp>
        <p:nvSpPr>
          <p:cNvPr id="10" name="Otsikko 1"/>
          <p:cNvSpPr txBox="1">
            <a:spLocks/>
          </p:cNvSpPr>
          <p:nvPr/>
        </p:nvSpPr>
        <p:spPr bwMode="auto">
          <a:xfrm>
            <a:off x="776536" y="260648"/>
            <a:ext cx="76390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algn="ctr"/>
            <a:r>
              <a:rPr lang="fi-FI" altLang="fi-FI" kern="0" dirty="0" err="1"/>
              <a:t>TiTu</a:t>
            </a:r>
            <a:r>
              <a:rPr lang="fi-FI" altLang="fi-FI" kern="0" dirty="0"/>
              <a:t>    Merkintöjä</a:t>
            </a:r>
            <a:endParaRPr lang="fi-FI" kern="0" dirty="0"/>
          </a:p>
        </p:txBody>
      </p:sp>
      <p:graphicFrame>
        <p:nvGraphicFramePr>
          <p:cNvPr id="2" name="Objekti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7761118"/>
              </p:ext>
            </p:extLst>
          </p:nvPr>
        </p:nvGraphicFramePr>
        <p:xfrm>
          <a:off x="560512" y="1700808"/>
          <a:ext cx="9002712" cy="101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1" name="Laskentataulukko" r:id="rId4" imgW="5038716" imgH="866757" progId="Excel.Sheet.12">
                  <p:embed/>
                </p:oleObj>
              </mc:Choice>
              <mc:Fallback>
                <p:oleObj name="Laskentataulukko" r:id="rId4" imgW="5038716" imgH="866757" progId="Excel.Sheet.12">
                  <p:embed/>
                  <p:pic>
                    <p:nvPicPr>
                      <p:cNvPr id="0" name="Objekti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512" y="1700808"/>
                        <a:ext cx="9002712" cy="1012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69932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5FCFAE0-B7BC-4EB8-BC87-9926652DBE13}" type="datetime1">
              <a:rPr lang="fi-FI" altLang="fi-FI" smtClean="0"/>
              <a:t>14.9.2017</a:t>
            </a:fld>
            <a:endParaRPr lang="fi-FI" alt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altLang="fi-FI"/>
              <a:t>Suomen Jääkiekkoliitto / RK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A1B22D-A067-4939-BA7D-12D8D4F8B8B0}" type="slidenum">
              <a:rPr lang="fi-FI" altLang="fi-FI" smtClean="0"/>
              <a:pPr>
                <a:defRPr/>
              </a:pPr>
              <a:t>73</a:t>
            </a:fld>
            <a:endParaRPr lang="fi-FI" altLang="fi-FI"/>
          </a:p>
        </p:txBody>
      </p:sp>
      <p:sp>
        <p:nvSpPr>
          <p:cNvPr id="9" name="Sisällön paikkamerkki 2"/>
          <p:cNvSpPr txBox="1">
            <a:spLocks/>
          </p:cNvSpPr>
          <p:nvPr/>
        </p:nvSpPr>
        <p:spPr bwMode="auto">
          <a:xfrm>
            <a:off x="704528" y="1628800"/>
            <a:ext cx="84201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FontTx/>
              <a:buNone/>
            </a:pPr>
            <a:r>
              <a:rPr lang="fi-FI" sz="6000" b="1" kern="0" dirty="0">
                <a:solidFill>
                  <a:srgbClr val="0070C0"/>
                </a:solidFill>
              </a:rPr>
              <a:t>OIKEIN HYVÄÄ JÄÄKIEKKOKAUTTA 2017 - 2018</a:t>
            </a:r>
          </a:p>
        </p:txBody>
      </p:sp>
    </p:spTree>
    <p:extLst>
      <p:ext uri="{BB962C8B-B14F-4D97-AF65-F5344CB8AC3E}">
        <p14:creationId xmlns:p14="http://schemas.microsoft.com/office/powerpoint/2010/main" val="445519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/>
              <a:t>Joukkueiden pelaajaluettelot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42950" y="1124744"/>
            <a:ext cx="8420100" cy="4114800"/>
          </a:xfrm>
        </p:spPr>
        <p:txBody>
          <a:bodyPr/>
          <a:lstStyle/>
          <a:p>
            <a:r>
              <a:rPr lang="fi-FI" dirty="0"/>
              <a:t>Kirjurille toimitettavaan pelaajaluetteloon merkitään vain pelaajia ja toimihenkilöitä, joilla on voimassa oleva pelipassi kuluvalle kaudelle.</a:t>
            </a:r>
          </a:p>
          <a:p>
            <a:r>
              <a:rPr lang="fi-FI" dirty="0"/>
              <a:t>Hyvissä ajoin, 1h??</a:t>
            </a:r>
          </a:p>
          <a:p>
            <a:r>
              <a:rPr lang="fi-FI" dirty="0"/>
              <a:t>Tilastoitavissa sarjoissa </a:t>
            </a:r>
            <a:r>
              <a:rPr lang="fi-FI" u="sng" dirty="0"/>
              <a:t>käytetään ainoastaan järjestelmästä tulostettuja kokoonpanopohjia.</a:t>
            </a:r>
            <a:r>
              <a:rPr lang="fi-FI" dirty="0"/>
              <a:t>	</a:t>
            </a:r>
          </a:p>
          <a:p>
            <a:r>
              <a:rPr lang="fi-FI" dirty="0"/>
              <a:t>Joukkueenjohtaja vahvistaa allekirjoituksellaan (nimenselvennys + </a:t>
            </a:r>
            <a:r>
              <a:rPr lang="fi-FI" dirty="0" err="1"/>
              <a:t>puh.nro</a:t>
            </a:r>
            <a:r>
              <a:rPr lang="fi-FI" dirty="0"/>
              <a:t>) pelaajaluettelon oikeellisuuden. Max </a:t>
            </a:r>
            <a:r>
              <a:rPr lang="fi-FI" u="sng" dirty="0"/>
              <a:t>19 kenttäpelaajaa + 2 mv</a:t>
            </a:r>
          </a:p>
          <a:p>
            <a:r>
              <a:rPr lang="fi-FI" u="sng" dirty="0"/>
              <a:t>Alkuperäiset allekirjoitetut pelaajaluettelot ja pöytäkirja annetaan kotijoukkueen säilytettäväksi.</a:t>
            </a:r>
          </a:p>
          <a:p>
            <a:r>
              <a:rPr lang="fi-FI" dirty="0">
                <a:solidFill>
                  <a:srgbClr val="FF0000"/>
                </a:solidFill>
              </a:rPr>
              <a:t>Ottelupöytäkirjaan tilastoitavissa sarjoissa ei saa lisätä pelaajia käsin, vaan kaikki pelaajat lisätään järjestelmän kautta. Jos pelaajaa ei pysty lisäämään pöytäkirjaan, on pelaaja edustuskelvoton, eikä saa pelata ottelussa.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034A5F-93C5-4A25-8A92-2C749953C69A}" type="datetime1">
              <a:rPr lang="fi-FI" altLang="fi-FI" smtClean="0"/>
              <a:t>14.9.2017</a:t>
            </a:fld>
            <a:endParaRPr lang="fi-FI" alt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altLang="fi-FI"/>
              <a:t>Suomen Jääkiekkoliitto / RK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A1B22D-A067-4939-BA7D-12D8D4F8B8B0}" type="slidenum">
              <a:rPr lang="fi-FI" altLang="fi-FI" smtClean="0"/>
              <a:pPr>
                <a:defRPr/>
              </a:pPr>
              <a:t>8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533601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7B2729-234C-4CBD-8D03-706413DB3C08}" type="datetime1">
              <a:rPr lang="fi-FI" altLang="fi-FI" smtClean="0"/>
              <a:t>14.9.2017</a:t>
            </a:fld>
            <a:endParaRPr lang="fi-FI" alt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altLang="fi-FI"/>
              <a:t>Suomen Jääkiekkoliitto / RK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A1B22D-A067-4939-BA7D-12D8D4F8B8B0}" type="slidenum">
              <a:rPr lang="fi-FI" altLang="fi-FI" smtClean="0"/>
              <a:pPr>
                <a:defRPr/>
              </a:pPr>
              <a:t>9</a:t>
            </a:fld>
            <a:endParaRPr lang="fi-FI" altLang="fi-FI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776536" y="116632"/>
            <a:ext cx="7639050" cy="914400"/>
          </a:xfrm>
        </p:spPr>
        <p:txBody>
          <a:bodyPr/>
          <a:lstStyle/>
          <a:p>
            <a:pPr eaLnBrk="1" hangingPunct="1"/>
            <a:r>
              <a:rPr lang="fi-FI" altLang="fi-FI" dirty="0"/>
              <a:t>TILASTOINTI ja TULOSPALVELUOHJELMA                         		</a:t>
            </a:r>
            <a:r>
              <a:rPr lang="fi-FI" altLang="fi-FI" dirty="0" err="1"/>
              <a:t>TiTu</a:t>
            </a:r>
            <a:r>
              <a:rPr lang="fi-FI" altLang="fi-FI" dirty="0"/>
              <a:t>      </a:t>
            </a:r>
            <a:r>
              <a:rPr lang="fi-FI" altLang="fi-FI" sz="1600" dirty="0">
                <a:solidFill>
                  <a:srgbClr val="FF0000"/>
                </a:solidFill>
              </a:rPr>
              <a:t>( </a:t>
            </a:r>
            <a:r>
              <a:rPr lang="fi-FI" altLang="fi-FI" sz="1600" dirty="0" smtClean="0">
                <a:solidFill>
                  <a:srgbClr val="FF0000"/>
                </a:solidFill>
              </a:rPr>
              <a:t>Versio 1.13.xx:  27.1.2017) </a:t>
            </a:r>
            <a:endParaRPr lang="fi-FI" altLang="fi-FI" sz="1600" dirty="0">
              <a:solidFill>
                <a:srgbClr val="FF0000"/>
              </a:solidFill>
            </a:endParaRPr>
          </a:p>
        </p:txBody>
      </p:sp>
      <p:sp>
        <p:nvSpPr>
          <p:cNvPr id="9" name="Suorakulmio 8"/>
          <p:cNvSpPr/>
          <p:nvPr/>
        </p:nvSpPr>
        <p:spPr>
          <a:xfrm>
            <a:off x="426020" y="997064"/>
            <a:ext cx="90634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eaLnBrk="1" hangingPunct="1">
              <a:buNone/>
            </a:pPr>
            <a:r>
              <a:rPr lang="fi-FI" altLang="fi-FI" sz="1400" dirty="0"/>
              <a:t>Tarkista uusin käyttöohje ja versio osoitteesta: </a:t>
            </a:r>
            <a:r>
              <a:rPr lang="fi-FI" altLang="fi-FI" sz="1400" dirty="0" err="1">
                <a:solidFill>
                  <a:srgbClr val="0066CC"/>
                </a:solidFill>
              </a:rPr>
              <a:t>http://www.finhockey.fi/index.php/joukkueelle/materiaalipankki#toimitsijat</a:t>
            </a:r>
            <a:endParaRPr lang="fi-FI" altLang="fi-FI" sz="1400" dirty="0">
              <a:solidFill>
                <a:srgbClr val="0066CC"/>
              </a:solidFill>
            </a:endParaRPr>
          </a:p>
        </p:txBody>
      </p:sp>
      <p:pic>
        <p:nvPicPr>
          <p:cNvPr id="11" name="Kuva 10"/>
          <p:cNvPicPr>
            <a:picLocks noChangeAspect="1"/>
          </p:cNvPicPr>
          <p:nvPr/>
        </p:nvPicPr>
        <p:blipFill rotWithShape="1">
          <a:blip r:embed="rId2"/>
          <a:srcRect l="15854" t="4762"/>
          <a:stretch/>
        </p:blipFill>
        <p:spPr>
          <a:xfrm>
            <a:off x="3008783" y="1268760"/>
            <a:ext cx="6582328" cy="4320480"/>
          </a:xfrm>
          <a:prstGeom prst="rect">
            <a:avLst/>
          </a:prstGeom>
        </p:spPr>
      </p:pic>
      <p:sp>
        <p:nvSpPr>
          <p:cNvPr id="14" name="Nuoli vasemmalle 13"/>
          <p:cNvSpPr/>
          <p:nvPr/>
        </p:nvSpPr>
        <p:spPr bwMode="auto">
          <a:xfrm rot="21179551">
            <a:off x="7055395" y="3627045"/>
            <a:ext cx="2088232" cy="360040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60062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altLang="fi-FI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8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altLang="fi-FI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8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4226</TotalTime>
  <Words>3287</Words>
  <Application>Microsoft Office PowerPoint</Application>
  <PresentationFormat>A4-paperi (210 x 297 mm)</PresentationFormat>
  <Paragraphs>1055</Paragraphs>
  <Slides>73</Slides>
  <Notes>7</Notes>
  <HiddenSlides>4</HiddenSlides>
  <MMClips>0</MMClips>
  <ScaleCrop>false</ScaleCrop>
  <HeadingPairs>
    <vt:vector size="6" baseType="variant">
      <vt:variant>
        <vt:lpstr>Teema</vt:lpstr>
      </vt:variant>
      <vt:variant>
        <vt:i4>1</vt:i4>
      </vt:variant>
      <vt:variant>
        <vt:lpstr>Upotetut OLE-palvelimet</vt:lpstr>
      </vt:variant>
      <vt:variant>
        <vt:i4>1</vt:i4>
      </vt:variant>
      <vt:variant>
        <vt:lpstr>Dian otsikot</vt:lpstr>
      </vt:variant>
      <vt:variant>
        <vt:i4>73</vt:i4>
      </vt:variant>
    </vt:vector>
  </HeadingPairs>
  <TitlesOfParts>
    <vt:vector size="75" baseType="lpstr">
      <vt:lpstr>Blank Presentation</vt:lpstr>
      <vt:lpstr>Laskentataulukko</vt:lpstr>
      <vt:lpstr>Tilastointi- ja tulospalveluohjelma    TiTu</vt:lpstr>
      <vt:lpstr>PowerPoint-esitys</vt:lpstr>
      <vt:lpstr>PowerPoint-esitys</vt:lpstr>
      <vt:lpstr>TILASTOINTI ja TULOSPALVELU  (TiTu)</vt:lpstr>
      <vt:lpstr>Automaattinen päivitys</vt:lpstr>
      <vt:lpstr>TILASTOINTI TULOSPALVELU  (TiTu)</vt:lpstr>
      <vt:lpstr>TILASTOINTI TULOSPALVELU  (TiTu)</vt:lpstr>
      <vt:lpstr>Joukkueiden pelaajaluettelot</vt:lpstr>
      <vt:lpstr>TILASTOINTI ja TULOSPALVELUOHJELMA                           TiTu      ( Versio 1.13.xx:  27.1.2017) </vt:lpstr>
      <vt:lpstr>PowerPoint-esitys</vt:lpstr>
      <vt:lpstr>PowerPoint-esitys</vt:lpstr>
      <vt:lpstr>TILASTOINTI TULOSPALVELU  (TiTu)</vt:lpstr>
      <vt:lpstr>TILASTOINTI TULOSPALVELU  (TiTu)</vt:lpstr>
      <vt:lpstr>TILASTOINTI TULOSPALVELU  (TiTu)</vt:lpstr>
      <vt:lpstr>PowerPoint-esitys</vt:lpstr>
      <vt:lpstr>PowerPoint-esitys</vt:lpstr>
      <vt:lpstr>TILASTOINTI TULOSPALVELU  (TiTu)</vt:lpstr>
      <vt:lpstr>PowerPoint-esitys</vt:lpstr>
      <vt:lpstr>TILASTOITAVA TULOSPALVELU  (TiTu)</vt:lpstr>
      <vt:lpstr>TILASTOINTI TULOSPALVELU  (TiTu)</vt:lpstr>
      <vt:lpstr>TILASTOINTI TULOSPALVELU  (TiTu)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Pöytäkirjan uudistukset</vt:lpstr>
      <vt:lpstr>Pöytäkirjan uudistukset</vt:lpstr>
      <vt:lpstr>Pöytäkirjan uudistukset</vt:lpstr>
      <vt:lpstr>Pöytäkirjan uudistukset</vt:lpstr>
      <vt:lpstr>Pöytäkirjan uudistukset</vt:lpstr>
      <vt:lpstr>Pöytäkirjan uudistukset</vt:lpstr>
      <vt:lpstr>PowerPoint-esitys</vt:lpstr>
      <vt:lpstr>TiTu    RANGAISTUKSEN merkintä</vt:lpstr>
      <vt:lpstr>PowerPoint-esitys</vt:lpstr>
      <vt:lpstr>PowerPoint-esitys</vt:lpstr>
      <vt:lpstr>PowerPoint-esitys</vt:lpstr>
      <vt:lpstr>Syykoodit      07.2017</vt:lpstr>
      <vt:lpstr>Syykoodit</vt:lpstr>
      <vt:lpstr>Syykoodit</vt:lpstr>
      <vt:lpstr>Syykoodit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TiTu   MV merkinnät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YV MAALI SIIRRETYN RANG.VIHELLYKSEN AIKANA</vt:lpstr>
      <vt:lpstr>JOUKKUERANGAISTUS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>SJL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SJL</dc:creator>
  <cp:lastModifiedBy>Käyttäjä</cp:lastModifiedBy>
  <cp:revision>408</cp:revision>
  <cp:lastPrinted>2015-09-18T13:25:59Z</cp:lastPrinted>
  <dcterms:created xsi:type="dcterms:W3CDTF">2008-06-27T09:40:51Z</dcterms:created>
  <dcterms:modified xsi:type="dcterms:W3CDTF">2017-09-14T06:35:55Z</dcterms:modified>
</cp:coreProperties>
</file>